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2899AC-2467-4D78-8314-A99CF8C71737}">
  <a:tblStyle styleId="{202899AC-2467-4D78-8314-A99CF8C717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49854ab3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49854ab3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49854ab3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49854ab3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49854ab3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49854ab3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49854ab3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49854ab3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49854ab3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49854ab3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49854ab3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49854ab3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49854ab3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49854ab3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7e4ea9e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7e4ea9e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7e4ea9e5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7e4ea9e5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7e4ea9e5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7e4ea9e5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408ef449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408ef449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7e4ea9e5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7e4ea9e5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7e4ea9e5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7e4ea9e5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7e4ea9e5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7e4ea9e5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7e4ea9e5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7e4ea9e5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f7e4ea9e5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f7e4ea9e5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7e4ea9e5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7e4ea9e5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f7e4ea9e5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f7e4ea9e5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7e4ea9e5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f7e4ea9e5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7e4ea9e5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7e4ea9e5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7e4ea9e5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f7e4ea9e5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bda4792b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bda4792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7e4ea9e5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7e4ea9e5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7e4ea9e5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f7e4ea9e5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7e4ea9e5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f7e4ea9e5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7e4ea9e5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f7e4ea9e5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7e4ea9e5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7e4ea9e5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7e4ea9e5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7e4ea9e5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7e4ea9e5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7e4ea9e5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f7e4ea9e5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f7e4ea9e5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f7e4ea9e5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f7e4ea9e5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f6466b25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f6466b25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49854ab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49854ab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6466b25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f6466b25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f6466b25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f6466b25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6466b25a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f6466b25a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f6466b25a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f6466b25a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f6466b25a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f6466b25a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f6466b25a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f6466b25a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f6466b25a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f6466b25a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f6466b25a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f6466b25a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f6466b25a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f6466b25a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f6466b25a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f6466b25a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49854ab3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49854ab3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f6466b25a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f6466b25a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f6466b25a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f6466b25a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f6466b25a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f6466b25a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f6466b25a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f6466b25a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f6466b25a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f6466b25a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f6466b25a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f6466b25a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f6466b25a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f6466b25a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f6466b25a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f6466b25a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949854ab3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949854ab3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ab229fbe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ab229fbe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49854ab3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49854ab3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b229fbe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ab229fbe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ab229fbed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ab229fbed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ab229fbed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ab229fbed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ab229fbed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ab229fbe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ab229fbed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ab229fbe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b229fbed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ab229fbed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ab229fbed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ab229fbed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b229fbed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ab229fbed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ab229fbed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ab229fbed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ab229fbed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ab229fbed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49854ab3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49854ab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ab229fbed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ab229fbed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49854ab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49854ab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49854ab3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49854ab3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Merriweather"/>
              <a:buNone/>
              <a:defRPr b="0" sz="1400">
                <a:solidFill>
                  <a:schemeClr val="dk2"/>
                </a:solidFill>
                <a:latin typeface="Merriweather"/>
                <a:ea typeface="Merriweather"/>
                <a:cs typeface="Merriweather"/>
                <a:sym typeface="Merriweather"/>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docs.oracle.com/javase/10/docs/api/java/util/PriorityQueue.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hyperlink" Target="https://www.maa.org/press/periodicals/convergence/leonard-eulers-solution-to-the-konigsberg-bridge-proble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hyperlink" Target="https://josephus.hsutx.edu/classes/ds/source/muddy_city.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Structures Notes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Terry Sergeant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Step vs. 6 Steps</a:t>
            </a:r>
            <a:endParaRPr/>
          </a:p>
        </p:txBody>
      </p:sp>
      <p:sp>
        <p:nvSpPr>
          <p:cNvPr id="149" name="Google Shape;149;p22"/>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asymptotic analysis handle the 3 step vs. 6 step conundrum?</a:t>
            </a:r>
            <a:endParaRPr/>
          </a:p>
          <a:p>
            <a:pPr indent="0" lvl="0" marL="0" rtl="0" algn="l">
              <a:spcBef>
                <a:spcPts val="1600"/>
              </a:spcBef>
              <a:spcAft>
                <a:spcPts val="0"/>
              </a:spcAft>
              <a:buNone/>
            </a:pPr>
            <a:r>
              <a:rPr lang="en"/>
              <a:t>Notice that whether 3 steps or 6 steps, the number of steps is no longer dependent on the input! We call such an algorithm "constant time" and we express it using big-oh as:</a:t>
            </a:r>
            <a:endParaRPr/>
          </a:p>
          <a:p>
            <a:pPr indent="0" lvl="0" marL="0" rtl="0" algn="ctr">
              <a:spcBef>
                <a:spcPts val="1600"/>
              </a:spcBef>
              <a:spcAft>
                <a:spcPts val="1600"/>
              </a:spcAft>
              <a:buNone/>
            </a:pPr>
            <a:r>
              <a:rPr lang="en" sz="2000"/>
              <a:t>O(1)</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"Worst-Case" Analysis?</a:t>
            </a:r>
            <a:endParaRPr/>
          </a:p>
        </p:txBody>
      </p:sp>
      <p:sp>
        <p:nvSpPr>
          <p:cNvPr id="155" name="Google Shape;155;p2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this algorithm:</a:t>
            </a:r>
            <a:endParaRPr/>
          </a:p>
          <a:p>
            <a:pPr indent="0" lvl="0" marL="0" rtl="0" algn="l">
              <a:spcBef>
                <a:spcPts val="1600"/>
              </a:spcBef>
              <a:spcAft>
                <a:spcPts val="0"/>
              </a:spcAft>
              <a:buNone/>
            </a:pPr>
            <a:r>
              <a:rPr lang="en">
                <a:latin typeface="Courier New"/>
                <a:ea typeface="Courier New"/>
                <a:cs typeface="Courier New"/>
                <a:sym typeface="Courier New"/>
              </a:rPr>
              <a:t>sum = 0</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i = 0</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repeat</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read a</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read b</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i = i + 1</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sum = sum + a - b</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until i==n or a&lt;b</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6" name="Google Shape;156;p23"/>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Exercise: </a:t>
            </a:r>
            <a:r>
              <a:rPr lang="en"/>
              <a:t>What is the complexity of this algorithm? Count the number of steps and then use big-oh to strip away constants and lower-order terms.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Worst Case Analysis (Solution)</a:t>
            </a:r>
            <a:endParaRPr/>
          </a:p>
        </p:txBody>
      </p:sp>
      <p:sp>
        <p:nvSpPr>
          <p:cNvPr id="162" name="Google Shape;162;p24"/>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walk through the algorithm we see there is a loop. When we try to determine how many times the loop occurs we encounter a situation in which the answer is "it depends". There are two conditions that might end the loop:</a:t>
            </a:r>
            <a:endParaRPr/>
          </a:p>
          <a:p>
            <a:pPr indent="-311150" lvl="0" marL="457200" rtl="0" algn="l">
              <a:spcBef>
                <a:spcPts val="1600"/>
              </a:spcBef>
              <a:spcAft>
                <a:spcPts val="0"/>
              </a:spcAft>
              <a:buSzPts val="1300"/>
              <a:buAutoNum type="arabicPeriod"/>
            </a:pPr>
            <a:r>
              <a:rPr lang="en"/>
              <a:t>We might end after n iterations when i eventually reaches n.</a:t>
            </a:r>
            <a:endParaRPr/>
          </a:p>
          <a:p>
            <a:pPr indent="-311150" lvl="0" marL="457200" rtl="0" algn="l">
              <a:spcBef>
                <a:spcPts val="0"/>
              </a:spcBef>
              <a:spcAft>
                <a:spcPts val="0"/>
              </a:spcAft>
              <a:buSzPts val="1300"/>
              <a:buAutoNum type="arabicPeriod"/>
            </a:pPr>
            <a:r>
              <a:rPr lang="en"/>
              <a:t>We might end sooner than that in the case that the input we retrieve in a loop iteration may result in a being less than b.</a:t>
            </a:r>
            <a:endParaRPr/>
          </a:p>
          <a:p>
            <a:pPr indent="0" lvl="0" marL="0" rtl="0" algn="l">
              <a:spcBef>
                <a:spcPts val="1600"/>
              </a:spcBef>
              <a:spcAft>
                <a:spcPts val="1600"/>
              </a:spcAft>
              <a:buNone/>
            </a:pPr>
            <a:r>
              <a:rPr lang="en"/>
              <a:t>There is no way to know ahead of time when the loop will end.</a:t>
            </a:r>
            <a:endParaRPr/>
          </a:p>
        </p:txBody>
      </p:sp>
      <p:sp>
        <p:nvSpPr>
          <p:cNvPr id="163" name="Google Shape;163;p24"/>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 situation of uncertainty such as this we typically perform "worst-case" analysis. That is, we assume that inputs will come in such as way as to extend our algorithm as long as possible!</a:t>
            </a:r>
            <a:endParaRPr/>
          </a:p>
          <a:p>
            <a:pPr indent="0" lvl="0" marL="0" rtl="0" algn="l">
              <a:spcBef>
                <a:spcPts val="1600"/>
              </a:spcBef>
              <a:spcAft>
                <a:spcPts val="0"/>
              </a:spcAft>
              <a:buNone/>
            </a:pPr>
            <a:r>
              <a:rPr lang="en"/>
              <a:t>So, I might count the steps like this: 2 before the loop, 5 steps inside a loop that in the worst-case will happen n times which gives us 5n+2 steps or:</a:t>
            </a:r>
            <a:endParaRPr/>
          </a:p>
          <a:p>
            <a:pPr indent="0" lvl="0" marL="0" rtl="0" algn="ctr">
              <a:spcBef>
                <a:spcPts val="1600"/>
              </a:spcBef>
              <a:spcAft>
                <a:spcPts val="1600"/>
              </a:spcAft>
              <a:buNone/>
            </a:pPr>
            <a:r>
              <a:rPr lang="en" sz="2200"/>
              <a:t>O(n)</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Analyze the Complexity</a:t>
            </a:r>
            <a:endParaRPr/>
          </a:p>
        </p:txBody>
      </p:sp>
      <p:sp>
        <p:nvSpPr>
          <p:cNvPr id="169" name="Google Shape;169;p25"/>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r>
              <a:rPr lang="en"/>
              <a:t> Using worst-case, asymptotic analysis, determine the complexity of this algorithm assuming a[] is an array (index 1 to n) of n numbers:</a:t>
            </a:r>
            <a:endParaRPr/>
          </a:p>
          <a:p>
            <a:pPr indent="0" lvl="0" marL="0" rtl="0" algn="l">
              <a:spcBef>
                <a:spcPts val="1600"/>
              </a:spcBef>
              <a:spcAft>
                <a:spcPts val="0"/>
              </a:spcAft>
              <a:buNone/>
            </a:pPr>
            <a:r>
              <a:rPr lang="en">
                <a:latin typeface="Courier New"/>
                <a:ea typeface="Courier New"/>
                <a:cs typeface="Courier New"/>
                <a:sym typeface="Courier New"/>
              </a:rPr>
              <a:t>for i = 1 to n - 1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for j = i + 1 to n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if a[i] &gt; a[j] then</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temp= a[i]</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a[i]= a[j]</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a[j]= temp</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endif</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endfor</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endfor</a:t>
            </a:r>
            <a:endParaRPr>
              <a:latin typeface="Courier New"/>
              <a:ea typeface="Courier New"/>
              <a:cs typeface="Courier New"/>
              <a:sym typeface="Courier New"/>
            </a:endParaRPr>
          </a:p>
        </p:txBody>
      </p:sp>
      <p:sp>
        <p:nvSpPr>
          <p:cNvPr id="170" name="Google Shape;170;p25"/>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is a "selection sort" algorithm. One challenge is that we have a loop inside of a loop and the number of times the inner loop happens changes for each iteration of the outer loop!</a:t>
            </a:r>
            <a:endParaRPr/>
          </a:p>
          <a:p>
            <a:pPr indent="0" lvl="0" marL="0" rtl="0" algn="l">
              <a:spcBef>
                <a:spcPts val="1600"/>
              </a:spcBef>
              <a:spcAft>
                <a:spcPts val="1600"/>
              </a:spcAft>
              <a:buNone/>
            </a:pPr>
            <a:r>
              <a:rPr lang="en"/>
              <a:t>Have fun!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to Analysis of Selection Sort (Part 1)</a:t>
            </a:r>
            <a:endParaRPr/>
          </a:p>
        </p:txBody>
      </p:sp>
      <p:sp>
        <p:nvSpPr>
          <p:cNvPr id="176" name="Google Shape;176;p2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it can be helpful to get started on a problem by simplifying it. Let's slight modify the original algorithm and analyze the simpler version first:</a:t>
            </a:r>
            <a:endParaRPr/>
          </a:p>
          <a:p>
            <a:pPr indent="0" lvl="0" marL="0" rtl="0" algn="l">
              <a:spcBef>
                <a:spcPts val="1600"/>
              </a:spcBef>
              <a:spcAft>
                <a:spcPts val="0"/>
              </a:spcAft>
              <a:buNone/>
            </a:pPr>
            <a:r>
              <a:rPr lang="en">
                <a:latin typeface="Courier New"/>
                <a:ea typeface="Courier New"/>
                <a:cs typeface="Courier New"/>
                <a:sym typeface="Courier New"/>
              </a:rPr>
              <a:t>for i = 1 to n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for j = 1 to n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if a[i] &gt; a[j] then</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temp= a[i]</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a[i]= a[j]</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a[j]= temp</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endif</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endfor</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endfor</a:t>
            </a:r>
            <a:endParaRPr/>
          </a:p>
        </p:txBody>
      </p:sp>
      <p:sp>
        <p:nvSpPr>
          <p:cNvPr id="177" name="Google Shape;177;p26"/>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case I've modified the inner and outer loop each to happen exactly n times. Now counting steps is a bit easier:</a:t>
            </a:r>
            <a:endParaRPr/>
          </a:p>
          <a:p>
            <a:pPr indent="-311150" lvl="0" marL="457200" rtl="0" algn="l">
              <a:spcBef>
                <a:spcPts val="1600"/>
              </a:spcBef>
              <a:spcAft>
                <a:spcPts val="0"/>
              </a:spcAft>
              <a:buSzPts val="1300"/>
              <a:buChar char="●"/>
            </a:pPr>
            <a:r>
              <a:rPr lang="en"/>
              <a:t>for each time through the outer loop we do 5n steps for the inner loop (in worst-case the if is always true)</a:t>
            </a:r>
            <a:endParaRPr/>
          </a:p>
          <a:p>
            <a:pPr indent="-311150" lvl="0" marL="457200" rtl="0" algn="l">
              <a:spcBef>
                <a:spcPts val="0"/>
              </a:spcBef>
              <a:spcAft>
                <a:spcPts val="0"/>
              </a:spcAft>
              <a:buSzPts val="1300"/>
              <a:buChar char="●"/>
            </a:pPr>
            <a:r>
              <a:rPr lang="en"/>
              <a:t>the outer loop happens n times</a:t>
            </a:r>
            <a:endParaRPr/>
          </a:p>
          <a:p>
            <a:pPr indent="-311150" lvl="0" marL="457200" rtl="0" algn="l">
              <a:spcBef>
                <a:spcPts val="0"/>
              </a:spcBef>
              <a:spcAft>
                <a:spcPts val="0"/>
              </a:spcAft>
              <a:buSzPts val="1300"/>
              <a:buChar char="●"/>
            </a:pPr>
            <a:r>
              <a:rPr lang="en"/>
              <a:t>so the total number of steps is </a:t>
            </a:r>
            <a:endParaRPr/>
          </a:p>
        </p:txBody>
      </p:sp>
      <p:pic>
        <p:nvPicPr>
          <p:cNvPr descr="5n^2" id="178" name="Google Shape;178;p26" title="MathEquation,#000000"/>
          <p:cNvPicPr preferRelativeResize="0"/>
          <p:nvPr/>
        </p:nvPicPr>
        <p:blipFill>
          <a:blip r:embed="rId3">
            <a:alphaModFix/>
          </a:blip>
          <a:stretch>
            <a:fillRect/>
          </a:stretch>
        </p:blipFill>
        <p:spPr>
          <a:xfrm>
            <a:off x="6155825" y="3535550"/>
            <a:ext cx="556400" cy="36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to Analysis of Selection Sort (Part 2)</a:t>
            </a:r>
            <a:endParaRPr/>
          </a:p>
        </p:txBody>
      </p:sp>
      <p:sp>
        <p:nvSpPr>
          <p:cNvPr id="184" name="Google Shape;184;p2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back to the original algorithm there are a couple of notable changes:</a:t>
            </a:r>
            <a:endParaRPr/>
          </a:p>
          <a:p>
            <a:pPr indent="0" lvl="0" marL="0" rtl="0" algn="l">
              <a:spcBef>
                <a:spcPts val="1600"/>
              </a:spcBef>
              <a:spcAft>
                <a:spcPts val="0"/>
              </a:spcAft>
              <a:buNone/>
            </a:pPr>
            <a:r>
              <a:rPr lang="en">
                <a:latin typeface="Courier New"/>
                <a:ea typeface="Courier New"/>
                <a:cs typeface="Courier New"/>
                <a:sym typeface="Courier New"/>
              </a:rPr>
              <a:t>for i = 1 to n - 1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for j = i + 1 to n do</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if a[i] &gt; a[j] then</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temp= a[i]</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a[i]= a[j]</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a[j]= temp</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endif</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endfor</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endfor</a:t>
            </a:r>
            <a:endParaRPr/>
          </a:p>
        </p:txBody>
      </p:sp>
      <p:sp>
        <p:nvSpPr>
          <p:cNvPr id="185" name="Google Shape;185;p27"/>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 outer loop only happens n-1 times</a:t>
            </a:r>
            <a:endParaRPr/>
          </a:p>
          <a:p>
            <a:pPr indent="-311150" lvl="0" marL="457200" rtl="0" algn="l">
              <a:spcBef>
                <a:spcPts val="0"/>
              </a:spcBef>
              <a:spcAft>
                <a:spcPts val="0"/>
              </a:spcAft>
              <a:buSzPts val="1300"/>
              <a:buChar char="●"/>
            </a:pPr>
            <a:r>
              <a:rPr lang="en"/>
              <a:t>The inner loop initially happens n-1 times, then when it starts again it happens n-2 times; the next time is happens n-3 times, etc.</a:t>
            </a:r>
            <a:endParaRPr/>
          </a:p>
          <a:p>
            <a:pPr indent="-311150" lvl="0" marL="457200" rtl="0" algn="l">
              <a:spcBef>
                <a:spcPts val="0"/>
              </a:spcBef>
              <a:spcAft>
                <a:spcPts val="0"/>
              </a:spcAft>
              <a:buSzPts val="1300"/>
              <a:buChar char="●"/>
            </a:pPr>
            <a:r>
              <a:rPr lang="en"/>
              <a:t>On the last time through the inner loop i is n-1 so the inner loop only happens once.</a:t>
            </a:r>
            <a:endParaRPr/>
          </a:p>
          <a:p>
            <a:pPr indent="-311150" lvl="0" marL="457200" rtl="0" algn="l">
              <a:spcBef>
                <a:spcPts val="0"/>
              </a:spcBef>
              <a:spcAft>
                <a:spcPts val="0"/>
              </a:spcAft>
              <a:buSzPts val="1300"/>
              <a:buChar char="●"/>
            </a:pPr>
            <a:r>
              <a:rPr lang="en"/>
              <a:t>So, if we add up the number of times the inner loop happens we get: 1 + 2 + 3 ... + (n-3) + (n-2) + (n-1).</a:t>
            </a:r>
            <a:endParaRPr/>
          </a:p>
          <a:p>
            <a:pPr indent="0" lvl="0" marL="0" rtl="0" algn="l">
              <a:spcBef>
                <a:spcPts val="1600"/>
              </a:spcBef>
              <a:spcAft>
                <a:spcPts val="1600"/>
              </a:spcAft>
              <a:buNone/>
            </a:pPr>
            <a:r>
              <a:rPr lang="en"/>
              <a:t>When we plug that into our handy closed form we get:</a:t>
            </a:r>
            <a:endParaRPr/>
          </a:p>
        </p:txBody>
      </p:sp>
      <p:pic>
        <p:nvPicPr>
          <p:cNvPr descr="\frac{(n-1) n}{2}" id="186" name="Google Shape;186;p27" title="MathEquation,#000000"/>
          <p:cNvPicPr preferRelativeResize="0"/>
          <p:nvPr/>
        </p:nvPicPr>
        <p:blipFill>
          <a:blip r:embed="rId3">
            <a:alphaModFix/>
          </a:blip>
          <a:stretch>
            <a:fillRect/>
          </a:stretch>
        </p:blipFill>
        <p:spPr>
          <a:xfrm>
            <a:off x="5889775" y="4199600"/>
            <a:ext cx="844500" cy="535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to Analysis of Selection Sort (Part 3)</a:t>
            </a:r>
            <a:endParaRPr/>
          </a:p>
        </p:txBody>
      </p:sp>
      <p:sp>
        <p:nvSpPr>
          <p:cNvPr id="192" name="Google Shape;192;p2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it is actually that number times 5 plus the n-1 steps of the outer loop yielding: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apply big-oh the n^2 terms dominates the expression leaving us with: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descr="\frac{5n(n-1)}{2} + n - 1 = \frac{5}{2}n^2 - \frac{3}{2}n - 1" id="193" name="Google Shape;193;p28" title="MathEquation,#000000"/>
          <p:cNvPicPr preferRelativeResize="0"/>
          <p:nvPr/>
        </p:nvPicPr>
        <p:blipFill>
          <a:blip r:embed="rId3">
            <a:alphaModFix/>
          </a:blip>
          <a:stretch>
            <a:fillRect/>
          </a:stretch>
        </p:blipFill>
        <p:spPr>
          <a:xfrm>
            <a:off x="861475" y="2072900"/>
            <a:ext cx="3320200" cy="402575"/>
          </a:xfrm>
          <a:prstGeom prst="rect">
            <a:avLst/>
          </a:prstGeom>
          <a:noFill/>
          <a:ln>
            <a:noFill/>
          </a:ln>
        </p:spPr>
      </p:pic>
      <p:pic>
        <p:nvPicPr>
          <p:cNvPr descr="O(n^2)" id="194" name="Google Shape;194;p28" title="MathEquation,#000000"/>
          <p:cNvPicPr preferRelativeResize="0"/>
          <p:nvPr/>
        </p:nvPicPr>
        <p:blipFill>
          <a:blip r:embed="rId4">
            <a:alphaModFix/>
          </a:blip>
          <a:stretch>
            <a:fillRect/>
          </a:stretch>
        </p:blipFill>
        <p:spPr>
          <a:xfrm>
            <a:off x="1965175" y="3311225"/>
            <a:ext cx="823678" cy="402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Priority Queues</a:t>
            </a:r>
            <a:endParaRPr/>
          </a:p>
        </p:txBody>
      </p:sp>
      <p:sp>
        <p:nvSpPr>
          <p:cNvPr id="200" name="Google Shape;200;p29"/>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Recall:</a:t>
            </a:r>
            <a:endParaRPr sz="1600"/>
          </a:p>
          <a:p>
            <a:pPr indent="-311150" lvl="0" marL="457200" rtl="0" algn="l">
              <a:spcBef>
                <a:spcPts val="1600"/>
              </a:spcBef>
              <a:spcAft>
                <a:spcPts val="0"/>
              </a:spcAft>
              <a:buSzPts val="1300"/>
              <a:buChar char="●"/>
            </a:pPr>
            <a:r>
              <a:rPr lang="en"/>
              <a:t>a </a:t>
            </a:r>
            <a:r>
              <a:rPr b="1" lang="en"/>
              <a:t>stack</a:t>
            </a:r>
            <a:r>
              <a:rPr lang="en"/>
              <a:t> is a data structure supporting insert and remove operations (push and pop) which provide LIFO (last in, first out) ordering</a:t>
            </a:r>
            <a:endParaRPr/>
          </a:p>
          <a:p>
            <a:pPr indent="-311150" lvl="0" marL="457200" rtl="0" algn="l">
              <a:spcBef>
                <a:spcPts val="0"/>
              </a:spcBef>
              <a:spcAft>
                <a:spcPts val="0"/>
              </a:spcAft>
              <a:buSzPts val="1300"/>
              <a:buChar char="●"/>
            </a:pPr>
            <a:r>
              <a:rPr lang="en"/>
              <a:t>a </a:t>
            </a:r>
            <a:r>
              <a:rPr b="1" lang="en"/>
              <a:t>queue</a:t>
            </a:r>
            <a:r>
              <a:rPr lang="en"/>
              <a:t> is a data structure supporting insert and remove operations which provide FIFO (first in, first out) ordering</a:t>
            </a:r>
            <a:endParaRPr/>
          </a:p>
          <a:p>
            <a:pPr indent="0" lvl="0" marL="0" rtl="0" algn="l">
              <a:spcBef>
                <a:spcPts val="1600"/>
              </a:spcBef>
              <a:spcAft>
                <a:spcPts val="1600"/>
              </a:spcAft>
              <a:buNone/>
            </a:pPr>
            <a:r>
              <a:t/>
            </a:r>
            <a:endParaRPr/>
          </a:p>
        </p:txBody>
      </p:sp>
      <p:sp>
        <p:nvSpPr>
          <p:cNvPr id="201" name="Google Shape;201;p29"/>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What is a Priority Queue?</a:t>
            </a:r>
            <a:endParaRPr sz="1600"/>
          </a:p>
          <a:p>
            <a:pPr indent="0" lvl="0" marL="0" rtl="0" algn="l">
              <a:spcBef>
                <a:spcPts val="1600"/>
              </a:spcBef>
              <a:spcAft>
                <a:spcPts val="0"/>
              </a:spcAft>
              <a:buNone/>
            </a:pPr>
            <a:r>
              <a:rPr lang="en"/>
              <a:t>A </a:t>
            </a:r>
            <a:r>
              <a:rPr b="1" lang="en"/>
              <a:t>priority queue</a:t>
            </a:r>
            <a:r>
              <a:rPr lang="en"/>
              <a:t> i</a:t>
            </a:r>
            <a:r>
              <a:rPr lang="en"/>
              <a:t>s a data structure supporting insert and remove operations in which elements are removed in order of highest priority to lowest priority.</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of Priority Queues</a:t>
            </a:r>
            <a:endParaRPr/>
          </a:p>
        </p:txBody>
      </p:sp>
      <p:sp>
        <p:nvSpPr>
          <p:cNvPr id="207" name="Google Shape;207;p30"/>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classic real-life priority queue can be observed in a </a:t>
            </a:r>
            <a:r>
              <a:rPr b="1" lang="en"/>
              <a:t>hospital emergency room</a:t>
            </a:r>
            <a:r>
              <a:rPr lang="en"/>
              <a:t>. Patients who arrive at the emergency room are not treated in order of arrival, but instead in order of priority! </a:t>
            </a:r>
            <a:endParaRPr/>
          </a:p>
          <a:p>
            <a:pPr indent="0" lvl="0" marL="0" rtl="0" algn="l">
              <a:spcBef>
                <a:spcPts val="1600"/>
              </a:spcBef>
              <a:spcAft>
                <a:spcPts val="1600"/>
              </a:spcAft>
              <a:buNone/>
            </a:pPr>
            <a:r>
              <a:rPr lang="en"/>
              <a:t>e.g., Someone having a heart attack gets treated before someone with a broken arm.</a:t>
            </a:r>
            <a:endParaRPr/>
          </a:p>
        </p:txBody>
      </p:sp>
      <p:sp>
        <p:nvSpPr>
          <p:cNvPr id="208" name="Google Shape;208;p30"/>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Computer Science Applications</a:t>
            </a:r>
            <a:endParaRPr sz="1600"/>
          </a:p>
          <a:p>
            <a:pPr indent="-311150" lvl="0" marL="457200" rtl="0" algn="l">
              <a:spcBef>
                <a:spcPts val="1600"/>
              </a:spcBef>
              <a:spcAft>
                <a:spcPts val="0"/>
              </a:spcAft>
              <a:buSzPts val="1300"/>
              <a:buChar char="●"/>
            </a:pPr>
            <a:r>
              <a:rPr lang="en"/>
              <a:t>In operating systems there are many processes / programs running at the "same time" in a single-CPU system and the OS must choose which one will get to use the CPU next (based on highest priority)</a:t>
            </a:r>
            <a:endParaRPr/>
          </a:p>
          <a:p>
            <a:pPr indent="-311150" lvl="0" marL="457200" rtl="0" algn="l">
              <a:spcBef>
                <a:spcPts val="0"/>
              </a:spcBef>
              <a:spcAft>
                <a:spcPts val="0"/>
              </a:spcAft>
              <a:buSzPts val="1300"/>
              <a:buChar char="●"/>
            </a:pPr>
            <a:r>
              <a:rPr lang="en"/>
              <a:t>There are a number of algorithms that require an efficient way to select the "next biggest" value (shortest path, Huffman encoding, etc.)</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Implementing a Heap (First Try)</a:t>
            </a:r>
            <a:endParaRPr/>
          </a:p>
        </p:txBody>
      </p:sp>
      <p:sp>
        <p:nvSpPr>
          <p:cNvPr id="214" name="Google Shape;214;p31"/>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Imagine you are asked to create a priority queue container with two methods: insert() and remove() that will store elements in some order and then return the one with the highest priority when remove is called. To visualize further suppose this is to simulate an emergency room and each Patient object has an integer priority value.</a:t>
            </a:r>
            <a:endParaRPr/>
          </a:p>
          <a:p>
            <a:pPr indent="0" lvl="0" marL="0" rtl="0" algn="l">
              <a:spcBef>
                <a:spcPts val="1600"/>
              </a:spcBef>
              <a:spcAft>
                <a:spcPts val="0"/>
              </a:spcAft>
              <a:buNone/>
            </a:pP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class</a:t>
            </a:r>
            <a:r>
              <a:rPr lang="en" sz="1100">
                <a:solidFill>
                  <a:srgbClr val="000000"/>
                </a:solidFill>
                <a:highlight>
                  <a:srgbClr val="FFFFFF"/>
                </a:highlight>
                <a:latin typeface="Courier New"/>
                <a:ea typeface="Courier New"/>
                <a:cs typeface="Courier New"/>
                <a:sym typeface="Courier New"/>
              </a:rPr>
              <a:t> Patient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BB7977"/>
                </a:solidFill>
                <a:highlight>
                  <a:srgbClr val="FFFFFF"/>
                </a:highlight>
                <a:latin typeface="Courier New"/>
                <a:ea typeface="Courier New"/>
                <a:cs typeface="Courier New"/>
                <a:sym typeface="Courier New"/>
              </a:rPr>
              <a:t>String</a:t>
            </a:r>
            <a:r>
              <a:rPr lang="en" sz="1100">
                <a:solidFill>
                  <a:srgbClr val="000000"/>
                </a:solidFill>
                <a:highlight>
                  <a:srgbClr val="FFFFFF"/>
                </a:highlight>
                <a:latin typeface="Courier New"/>
                <a:ea typeface="Courier New"/>
                <a:cs typeface="Courier New"/>
                <a:sym typeface="Courier New"/>
              </a:rPr>
              <a:t> name</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BB7977"/>
                </a:solidFill>
                <a:highlight>
                  <a:srgbClr val="FFFFFF"/>
                </a:highlight>
                <a:latin typeface="Courier New"/>
                <a:ea typeface="Courier New"/>
                <a:cs typeface="Courier New"/>
                <a:sym typeface="Courier New"/>
              </a:rPr>
              <a:t>int</a:t>
            </a:r>
            <a:r>
              <a:rPr lang="en" sz="1100">
                <a:solidFill>
                  <a:srgbClr val="000000"/>
                </a:solidFill>
                <a:highlight>
                  <a:srgbClr val="FFFFFF"/>
                </a:highlight>
                <a:latin typeface="Courier New"/>
                <a:ea typeface="Courier New"/>
                <a:cs typeface="Courier New"/>
                <a:sym typeface="Courier New"/>
              </a:rPr>
              <a:t> priority</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800080"/>
                </a:solidFill>
                <a:highlight>
                  <a:srgbClr val="FFFFFF"/>
                </a:highlight>
                <a:latin typeface="Courier New"/>
                <a:ea typeface="Courier New"/>
                <a:cs typeface="Courier New"/>
                <a:sym typeface="Courier New"/>
              </a:rPr>
              <a:t>}</a:t>
            </a:r>
            <a:endParaRPr sz="11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1600"/>
              </a:spcAft>
              <a:buNone/>
            </a:pPr>
            <a:r>
              <a:t/>
            </a:r>
            <a:endParaRPr/>
          </a:p>
        </p:txBody>
      </p:sp>
      <p:sp>
        <p:nvSpPr>
          <p:cNvPr id="215" name="Google Shape;215;p31"/>
          <p:cNvSpPr txBox="1"/>
          <p:nvPr>
            <p:ph idx="2" type="body"/>
          </p:nvPr>
        </p:nvSpPr>
        <p:spPr>
          <a:xfrm>
            <a:off x="4643600" y="1391575"/>
            <a:ext cx="4580100" cy="33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r>
              <a:rPr lang="en"/>
              <a:t> Decide what kind of structure (array, linked list, tree, hash) in which you will store elements. Then write Java code or pseudo-code to complete this container class:</a:t>
            </a:r>
            <a:endParaRPr/>
          </a:p>
          <a:p>
            <a:pPr indent="0" lvl="0" marL="0" rtl="0" algn="l">
              <a:spcBef>
                <a:spcPts val="1600"/>
              </a:spcBef>
              <a:spcAft>
                <a:spcPts val="0"/>
              </a:spcAft>
              <a:buNone/>
            </a:pP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class</a:t>
            </a:r>
            <a:r>
              <a:rPr lang="en" sz="1100">
                <a:solidFill>
                  <a:srgbClr val="000000"/>
                </a:solidFill>
                <a:highlight>
                  <a:srgbClr val="FFFFFF"/>
                </a:highlight>
                <a:latin typeface="Courier New"/>
                <a:ea typeface="Courier New"/>
                <a:cs typeface="Courier New"/>
                <a:sym typeface="Courier New"/>
              </a:rPr>
              <a:t> MyPriorityQueue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 Declare your attributes to hold Patients here</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696969"/>
                </a:solidFill>
                <a:highlight>
                  <a:srgbClr val="FFFFFF"/>
                </a:highlight>
                <a:latin typeface="Courier New"/>
                <a:ea typeface="Courier New"/>
                <a:cs typeface="Courier New"/>
                <a:sym typeface="Courier New"/>
              </a:rPr>
              <a:t>// Insert the patient into your structure</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a:t>
            </a:r>
            <a:r>
              <a:rPr lang="en" sz="1100">
                <a:solidFill>
                  <a:srgbClr val="BB7977"/>
                </a:solidFill>
                <a:highlight>
                  <a:srgbClr val="FFFFFF"/>
                </a:highlight>
                <a:latin typeface="Courier New"/>
                <a:ea typeface="Courier New"/>
                <a:cs typeface="Courier New"/>
                <a:sym typeface="Courier New"/>
              </a:rPr>
              <a:t>void</a:t>
            </a:r>
            <a:r>
              <a:rPr lang="en" sz="1100">
                <a:solidFill>
                  <a:srgbClr val="000000"/>
                </a:solidFill>
                <a:highlight>
                  <a:srgbClr val="FFFFFF"/>
                </a:highlight>
                <a:latin typeface="Courier New"/>
                <a:ea typeface="Courier New"/>
                <a:cs typeface="Courier New"/>
                <a:sym typeface="Courier New"/>
              </a:rPr>
              <a:t> insert</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Patient p</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80008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696969"/>
                </a:solidFill>
                <a:highlight>
                  <a:srgbClr val="FFFFFF"/>
                </a:highlight>
                <a:latin typeface="Courier New"/>
                <a:ea typeface="Courier New"/>
                <a:cs typeface="Courier New"/>
                <a:sym typeface="Courier New"/>
              </a:rPr>
              <a:t>// Remove highest priority element</a:t>
            </a:r>
            <a:endParaRPr sz="1100">
              <a:solidFill>
                <a:srgbClr val="696969"/>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100">
                <a:solidFill>
                  <a:srgbClr val="696969"/>
                </a:solidFill>
                <a:highlight>
                  <a:srgbClr val="FFFFFF"/>
                </a:highlight>
                <a:latin typeface="Courier New"/>
                <a:ea typeface="Courier New"/>
                <a:cs typeface="Courier New"/>
                <a:sym typeface="Courier New"/>
              </a:rPr>
              <a:t>   // Return </a:t>
            </a:r>
            <a:r>
              <a:rPr lang="en" sz="1100">
                <a:solidFill>
                  <a:srgbClr val="696969"/>
                </a:solidFill>
                <a:highlight>
                  <a:srgbClr val="FFFFFF"/>
                </a:highlight>
                <a:latin typeface="Courier New"/>
                <a:ea typeface="Courier New"/>
                <a:cs typeface="Courier New"/>
                <a:sym typeface="Courier New"/>
              </a:rPr>
              <a:t>a reference to it</a:t>
            </a:r>
            <a:endParaRPr sz="1100">
              <a:solidFill>
                <a:srgbClr val="00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Patient remove</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100">
                <a:solidFill>
                  <a:srgbClr val="800080"/>
                </a:solidFill>
                <a:highlight>
                  <a:srgbClr val="FFFFFF"/>
                </a:highlight>
                <a:latin typeface="Courier New"/>
                <a:ea typeface="Courier New"/>
                <a:cs typeface="Courier New"/>
                <a:sym typeface="Courier New"/>
              </a:rPr>
              <a:t>}</a:t>
            </a:r>
            <a:endParaRPr sz="1100">
              <a:solidFill>
                <a:srgbClr val="80008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 Architecture for this Course</a:t>
            </a:r>
            <a:endParaRPr/>
          </a:p>
        </p:txBody>
      </p:sp>
      <p:pic>
        <p:nvPicPr>
          <p:cNvPr id="93" name="Google Shape;93;p14"/>
          <p:cNvPicPr preferRelativeResize="0"/>
          <p:nvPr/>
        </p:nvPicPr>
        <p:blipFill>
          <a:blip r:embed="rId3">
            <a:alphaModFix/>
          </a:blip>
          <a:stretch>
            <a:fillRect/>
          </a:stretch>
        </p:blipFill>
        <p:spPr>
          <a:xfrm>
            <a:off x="2103625" y="1022800"/>
            <a:ext cx="5457400" cy="3853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Solution to Exercise</a:t>
            </a:r>
            <a:endParaRPr/>
          </a:p>
        </p:txBody>
      </p:sp>
      <p:sp>
        <p:nvSpPr>
          <p:cNvPr id="221" name="Google Shape;221;p32"/>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could be a number of approaches to this. Perhaps the simplest concept would be to utilize an unordered array as your container like this:</a:t>
            </a:r>
            <a:endParaRPr/>
          </a:p>
          <a:p>
            <a:pPr indent="0" lvl="0" marL="0" rtl="0" algn="l">
              <a:spcBef>
                <a:spcPts val="1600"/>
              </a:spcBef>
              <a:spcAft>
                <a:spcPts val="0"/>
              </a:spcAft>
              <a:buNone/>
            </a:pP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class</a:t>
            </a:r>
            <a:r>
              <a:rPr lang="en" sz="1100">
                <a:solidFill>
                  <a:srgbClr val="000000"/>
                </a:solidFill>
                <a:highlight>
                  <a:srgbClr val="FFFFFF"/>
                </a:highlight>
                <a:latin typeface="Courier New"/>
                <a:ea typeface="Courier New"/>
                <a:cs typeface="Courier New"/>
                <a:sym typeface="Courier New"/>
              </a:rPr>
              <a:t> MyPriorityQueue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private</a:t>
            </a:r>
            <a:r>
              <a:rPr lang="en" sz="1100">
                <a:solidFill>
                  <a:srgbClr val="000000"/>
                </a:solidFill>
                <a:highlight>
                  <a:srgbClr val="FFFFFF"/>
                </a:highlight>
                <a:latin typeface="Courier New"/>
                <a:ea typeface="Courier New"/>
                <a:cs typeface="Courier New"/>
                <a:sym typeface="Courier New"/>
              </a:rPr>
              <a:t> Patient </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data</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BB7977"/>
                </a:solidFill>
                <a:highlight>
                  <a:srgbClr val="FFFFFF"/>
                </a:highlight>
                <a:latin typeface="Courier New"/>
                <a:ea typeface="Courier New"/>
                <a:cs typeface="Courier New"/>
                <a:sym typeface="Courier New"/>
              </a:rPr>
              <a:t>int</a:t>
            </a:r>
            <a:r>
              <a:rPr lang="en" sz="1100">
                <a:solidFill>
                  <a:srgbClr val="000000"/>
                </a:solidFill>
                <a:highlight>
                  <a:srgbClr val="FFFFFF"/>
                </a:highlight>
                <a:latin typeface="Courier New"/>
                <a:ea typeface="Courier New"/>
                <a:cs typeface="Courier New"/>
                <a:sym typeface="Courier New"/>
              </a:rPr>
              <a:t> size</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MyPriorityQueue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new</a:t>
            </a:r>
            <a:r>
              <a:rPr lang="en" sz="1100">
                <a:solidFill>
                  <a:srgbClr val="000000"/>
                </a:solidFill>
                <a:highlight>
                  <a:srgbClr val="FFFFFF"/>
                </a:highlight>
                <a:latin typeface="Courier New"/>
                <a:ea typeface="Courier New"/>
                <a:cs typeface="Courier New"/>
                <a:sym typeface="Courier New"/>
              </a:rPr>
              <a:t> Patient</a:t>
            </a:r>
            <a:r>
              <a:rPr lang="en" sz="1100">
                <a:solidFill>
                  <a:srgbClr val="808030"/>
                </a:solidFill>
                <a:highlight>
                  <a:srgbClr val="FFFFFF"/>
                </a:highlight>
                <a:latin typeface="Courier New"/>
                <a:ea typeface="Courier New"/>
                <a:cs typeface="Courier New"/>
                <a:sym typeface="Courier New"/>
              </a:rPr>
              <a:t>[</a:t>
            </a:r>
            <a:r>
              <a:rPr lang="en" sz="1100">
                <a:solidFill>
                  <a:srgbClr val="008C00"/>
                </a:solidFill>
                <a:highlight>
                  <a:srgbClr val="FFFFFF"/>
                </a:highlight>
                <a:latin typeface="Courier New"/>
                <a:ea typeface="Courier New"/>
                <a:cs typeface="Courier New"/>
                <a:sym typeface="Courier New"/>
              </a:rPr>
              <a:t>1000</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size</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008C00"/>
                </a:solidFill>
                <a:highlight>
                  <a:srgbClr val="FFFFFF"/>
                </a:highlight>
                <a:latin typeface="Courier New"/>
                <a:ea typeface="Courier New"/>
                <a:cs typeface="Courier New"/>
                <a:sym typeface="Courier New"/>
              </a:rPr>
              <a:t>0</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a:t>
            </a:r>
            <a:r>
              <a:rPr lang="en" sz="1100">
                <a:solidFill>
                  <a:srgbClr val="BB7977"/>
                </a:solidFill>
                <a:highlight>
                  <a:srgbClr val="FFFFFF"/>
                </a:highlight>
                <a:latin typeface="Courier New"/>
                <a:ea typeface="Courier New"/>
                <a:cs typeface="Courier New"/>
                <a:sym typeface="Courier New"/>
              </a:rPr>
              <a:t>void</a:t>
            </a:r>
            <a:r>
              <a:rPr lang="en" sz="1100">
                <a:solidFill>
                  <a:srgbClr val="000000"/>
                </a:solidFill>
                <a:highlight>
                  <a:srgbClr val="FFFFFF"/>
                </a:highlight>
                <a:latin typeface="Courier New"/>
                <a:ea typeface="Courier New"/>
                <a:cs typeface="Courier New"/>
                <a:sym typeface="Courier New"/>
              </a:rPr>
              <a:t> insert</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Patient p</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if</a:t>
            </a:r>
            <a:r>
              <a:rPr lang="en" sz="1100">
                <a:solidFill>
                  <a:srgbClr val="000000"/>
                </a:solidFill>
                <a:highlight>
                  <a:srgbClr val="FFFFFF"/>
                </a:highlight>
                <a:latin typeface="Courier New"/>
                <a:ea typeface="Courier New"/>
                <a:cs typeface="Courier New"/>
                <a:sym typeface="Courier New"/>
              </a:rPr>
              <a:t> </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size</a:t>
            </a:r>
            <a:r>
              <a:rPr lang="en" sz="1100">
                <a:solidFill>
                  <a:srgbClr val="808030"/>
                </a:solidFill>
                <a:highlight>
                  <a:srgbClr val="FFFFFF"/>
                </a:highlight>
                <a:latin typeface="Courier New"/>
                <a:ea typeface="Courier New"/>
                <a:cs typeface="Courier New"/>
                <a:sym typeface="Courier New"/>
              </a:rPr>
              <a:t>==</a:t>
            </a:r>
            <a:r>
              <a:rPr lang="en" sz="1100">
                <a:solidFill>
                  <a:srgbClr val="008C00"/>
                </a:solidFill>
                <a:highlight>
                  <a:srgbClr val="FFFFFF"/>
                </a:highlight>
                <a:latin typeface="Courier New"/>
                <a:ea typeface="Courier New"/>
                <a:cs typeface="Courier New"/>
                <a:sym typeface="Courier New"/>
              </a:rPr>
              <a:t>1000</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return</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size</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p</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size</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1600"/>
              </a:spcAft>
              <a:buNone/>
            </a:pPr>
            <a:r>
              <a:t/>
            </a:r>
            <a:endParaRPr/>
          </a:p>
        </p:txBody>
      </p:sp>
      <p:sp>
        <p:nvSpPr>
          <p:cNvPr id="222" name="Google Shape;222;p32"/>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public</a:t>
            </a:r>
            <a:r>
              <a:rPr lang="en" sz="1100">
                <a:solidFill>
                  <a:srgbClr val="000000"/>
                </a:solidFill>
                <a:highlight>
                  <a:srgbClr val="FFFFFF"/>
                </a:highlight>
                <a:latin typeface="Courier New"/>
                <a:ea typeface="Courier New"/>
                <a:cs typeface="Courier New"/>
                <a:sym typeface="Courier New"/>
              </a:rPr>
              <a:t> Patient remove</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if</a:t>
            </a:r>
            <a:r>
              <a:rPr lang="en" sz="1100">
                <a:solidFill>
                  <a:srgbClr val="000000"/>
                </a:solidFill>
                <a:highlight>
                  <a:srgbClr val="FFFFFF"/>
                </a:highlight>
                <a:latin typeface="Courier New"/>
                <a:ea typeface="Courier New"/>
                <a:cs typeface="Courier New"/>
                <a:sym typeface="Courier New"/>
              </a:rPr>
              <a:t> </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size</a:t>
            </a:r>
            <a:r>
              <a:rPr lang="en" sz="1100">
                <a:solidFill>
                  <a:srgbClr val="808030"/>
                </a:solidFill>
                <a:highlight>
                  <a:srgbClr val="FFFFFF"/>
                </a:highlight>
                <a:latin typeface="Courier New"/>
                <a:ea typeface="Courier New"/>
                <a:cs typeface="Courier New"/>
                <a:sym typeface="Courier New"/>
              </a:rPr>
              <a:t>==</a:t>
            </a:r>
            <a:r>
              <a:rPr lang="en" sz="1100">
                <a:solidFill>
                  <a:srgbClr val="008C00"/>
                </a:solidFill>
                <a:highlight>
                  <a:srgbClr val="FFFFFF"/>
                </a:highlight>
                <a:latin typeface="Courier New"/>
                <a:ea typeface="Courier New"/>
                <a:cs typeface="Courier New"/>
                <a:sym typeface="Courier New"/>
              </a:rPr>
              <a:t>0</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return</a:t>
            </a: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null</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Patient p</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BB7977"/>
                </a:solidFill>
                <a:highlight>
                  <a:srgbClr val="FFFFFF"/>
                </a:highlight>
                <a:latin typeface="Courier New"/>
                <a:ea typeface="Courier New"/>
                <a:cs typeface="Courier New"/>
                <a:sym typeface="Courier New"/>
              </a:rPr>
              <a:t>int</a:t>
            </a:r>
            <a:r>
              <a:rPr lang="en" sz="1100">
                <a:solidFill>
                  <a:srgbClr val="000000"/>
                </a:solidFill>
                <a:highlight>
                  <a:srgbClr val="FFFFFF"/>
                </a:highlight>
                <a:latin typeface="Courier New"/>
                <a:ea typeface="Courier New"/>
                <a:cs typeface="Courier New"/>
                <a:sym typeface="Courier New"/>
              </a:rPr>
              <a:t> i</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maxPos</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008C00"/>
                </a:solidFill>
                <a:highlight>
                  <a:srgbClr val="FFFFFF"/>
                </a:highlight>
                <a:latin typeface="Courier New"/>
                <a:ea typeface="Courier New"/>
                <a:cs typeface="Courier New"/>
                <a:sym typeface="Courier New"/>
              </a:rPr>
              <a:t>0</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for</a:t>
            </a:r>
            <a:r>
              <a:rPr lang="en" sz="1100">
                <a:solidFill>
                  <a:srgbClr val="000000"/>
                </a:solidFill>
                <a:highlight>
                  <a:srgbClr val="FFFFFF"/>
                </a:highlight>
                <a:latin typeface="Courier New"/>
                <a:ea typeface="Courier New"/>
                <a:cs typeface="Courier New"/>
                <a:sym typeface="Courier New"/>
              </a:rPr>
              <a:t> </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i</a:t>
            </a:r>
            <a:r>
              <a:rPr lang="en" sz="1100">
                <a:solidFill>
                  <a:srgbClr val="808030"/>
                </a:solidFill>
                <a:highlight>
                  <a:srgbClr val="FFFFFF"/>
                </a:highlight>
                <a:latin typeface="Courier New"/>
                <a:ea typeface="Courier New"/>
                <a:cs typeface="Courier New"/>
                <a:sym typeface="Courier New"/>
              </a:rPr>
              <a:t>=</a:t>
            </a:r>
            <a:r>
              <a:rPr lang="en" sz="1100">
                <a:solidFill>
                  <a:srgbClr val="008C00"/>
                </a:solidFill>
                <a:highlight>
                  <a:srgbClr val="FFFFFF"/>
                </a:highlight>
                <a:latin typeface="Courier New"/>
                <a:ea typeface="Courier New"/>
                <a:cs typeface="Courier New"/>
                <a:sym typeface="Courier New"/>
              </a:rPr>
              <a:t>1</a:t>
            </a:r>
            <a:r>
              <a:rPr lang="en" sz="1100">
                <a:solidFill>
                  <a:srgbClr val="80008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i</a:t>
            </a:r>
            <a:r>
              <a:rPr lang="en" sz="1100">
                <a:solidFill>
                  <a:srgbClr val="808030"/>
                </a:solidFill>
                <a:highlight>
                  <a:srgbClr val="FFFFFF"/>
                </a:highlight>
                <a:latin typeface="Courier New"/>
                <a:ea typeface="Courier New"/>
                <a:cs typeface="Courier New"/>
                <a:sym typeface="Courier New"/>
              </a:rPr>
              <a:t>&lt;</a:t>
            </a:r>
            <a:r>
              <a:rPr lang="en" sz="1100">
                <a:solidFill>
                  <a:srgbClr val="000000"/>
                </a:solidFill>
                <a:highlight>
                  <a:srgbClr val="FFFFFF"/>
                </a:highlight>
                <a:latin typeface="Courier New"/>
                <a:ea typeface="Courier New"/>
                <a:cs typeface="Courier New"/>
                <a:sym typeface="Courier New"/>
              </a:rPr>
              <a:t>size</a:t>
            </a:r>
            <a:r>
              <a:rPr lang="en" sz="1100">
                <a:solidFill>
                  <a:srgbClr val="80008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i</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800000"/>
                </a:solidFill>
                <a:highlight>
                  <a:srgbClr val="FFFFFF"/>
                </a:highlight>
                <a:latin typeface="Courier New"/>
                <a:ea typeface="Courier New"/>
                <a:cs typeface="Courier New"/>
                <a:sym typeface="Courier New"/>
              </a:rPr>
              <a:t>if</a:t>
            </a:r>
            <a:r>
              <a:rPr lang="en" sz="1100">
                <a:solidFill>
                  <a:srgbClr val="000000"/>
                </a:solidFill>
                <a:highlight>
                  <a:srgbClr val="FFFFFF"/>
                </a:highlight>
                <a:latin typeface="Courier New"/>
                <a:ea typeface="Courier New"/>
                <a:cs typeface="Courier New"/>
                <a:sym typeface="Courier New"/>
              </a:rPr>
              <a:t> </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i</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8030"/>
                </a:solidFill>
                <a:highlight>
                  <a:srgbClr val="FFFFFF"/>
                </a:highlight>
                <a:latin typeface="Courier New"/>
                <a:ea typeface="Courier New"/>
                <a:cs typeface="Courier New"/>
                <a:sym typeface="Courier New"/>
              </a:rPr>
              <a:t>&gt;</a:t>
            </a: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maxPos</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maxPos</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i</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p</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maxPos</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size</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maxPos</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data</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size</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800080"/>
                </a:solidFill>
                <a:highlight>
                  <a:srgbClr val="FFFFFF"/>
                </a:highlight>
                <a:latin typeface="Courier New"/>
                <a:ea typeface="Courier New"/>
                <a:cs typeface="Courier New"/>
                <a:sym typeface="Courier New"/>
              </a:rPr>
              <a:t>      return p;</a:t>
            </a:r>
            <a:endParaRPr sz="11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800080"/>
                </a:solidFill>
                <a:highlight>
                  <a:srgbClr val="FFFFFF"/>
                </a:highlight>
                <a:latin typeface="Courier New"/>
                <a:ea typeface="Courier New"/>
                <a:cs typeface="Courier New"/>
                <a:sym typeface="Courier New"/>
              </a:rPr>
              <a:t>}</a:t>
            </a:r>
            <a:endParaRPr sz="11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Solution to Exercise</a:t>
            </a:r>
            <a:endParaRPr/>
          </a:p>
        </p:txBody>
      </p:sp>
      <p:sp>
        <p:nvSpPr>
          <p:cNvPr id="228" name="Google Shape;228;p3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r>
              <a:rPr lang="en"/>
              <a:t> Think about and jot down answers to these questions (don't read the answers in the right panel until you've written your own):</a:t>
            </a:r>
            <a:endParaRPr/>
          </a:p>
          <a:p>
            <a:pPr indent="-311150" lvl="0" marL="457200" rtl="0" algn="l">
              <a:spcBef>
                <a:spcPts val="1600"/>
              </a:spcBef>
              <a:spcAft>
                <a:spcPts val="0"/>
              </a:spcAft>
              <a:buSzPts val="1300"/>
              <a:buAutoNum type="arabicPeriod"/>
            </a:pPr>
            <a:r>
              <a:rPr lang="en"/>
              <a:t>What is the complexity of the insert() and remove() operations in this unordered array example?</a:t>
            </a:r>
            <a:endParaRPr/>
          </a:p>
          <a:p>
            <a:pPr indent="-311150" lvl="0" marL="457200" rtl="0" algn="l">
              <a:spcBef>
                <a:spcPts val="0"/>
              </a:spcBef>
              <a:spcAft>
                <a:spcPts val="0"/>
              </a:spcAft>
              <a:buSzPts val="1300"/>
              <a:buAutoNum type="arabicPeriod"/>
            </a:pPr>
            <a:r>
              <a:rPr lang="en"/>
              <a:t>What if we had used an ordered array instead? What would the complexity of the two operations be then?</a:t>
            </a:r>
            <a:endParaRPr/>
          </a:p>
          <a:p>
            <a:pPr indent="-311150" lvl="0" marL="457200" rtl="0" algn="l">
              <a:spcBef>
                <a:spcPts val="0"/>
              </a:spcBef>
              <a:spcAft>
                <a:spcPts val="0"/>
              </a:spcAft>
              <a:buSzPts val="1300"/>
              <a:buAutoNum type="arabicPeriod"/>
            </a:pPr>
            <a:r>
              <a:rPr lang="en"/>
              <a:t>What if we had used a red-black tree instead? What would the complexity of the two operations be then?</a:t>
            </a:r>
            <a:endParaRPr/>
          </a:p>
        </p:txBody>
      </p:sp>
      <p:sp>
        <p:nvSpPr>
          <p:cNvPr id="229" name="Google Shape;229;p33"/>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a:t>
            </a:r>
            <a:endParaRPr b="1"/>
          </a:p>
          <a:p>
            <a:pPr indent="-311150" lvl="0" marL="457200" rtl="0" algn="l">
              <a:spcBef>
                <a:spcPts val="1600"/>
              </a:spcBef>
              <a:spcAft>
                <a:spcPts val="0"/>
              </a:spcAft>
              <a:buSzPts val="1300"/>
              <a:buAutoNum type="arabicPeriod"/>
            </a:pPr>
            <a:r>
              <a:rPr lang="en"/>
              <a:t>For the unordered array:</a:t>
            </a:r>
            <a:endParaRPr/>
          </a:p>
          <a:p>
            <a:pPr indent="-298450" lvl="1" marL="914400" rtl="0" algn="l">
              <a:spcBef>
                <a:spcPts val="0"/>
              </a:spcBef>
              <a:spcAft>
                <a:spcPts val="0"/>
              </a:spcAft>
              <a:buSzPts val="1100"/>
              <a:buAutoNum type="alphaLcPeriod"/>
            </a:pPr>
            <a:r>
              <a:rPr lang="en"/>
              <a:t>insert is: O(1)</a:t>
            </a:r>
            <a:endParaRPr/>
          </a:p>
          <a:p>
            <a:pPr indent="-298450" lvl="1" marL="914400" rtl="0" algn="l">
              <a:spcBef>
                <a:spcPts val="0"/>
              </a:spcBef>
              <a:spcAft>
                <a:spcPts val="0"/>
              </a:spcAft>
              <a:buSzPts val="1100"/>
              <a:buAutoNum type="alphaLcPeriod"/>
            </a:pPr>
            <a:r>
              <a:rPr lang="en"/>
              <a:t>remove is: O(n)</a:t>
            </a:r>
            <a:endParaRPr/>
          </a:p>
          <a:p>
            <a:pPr indent="-311150" lvl="0" marL="457200" rtl="0" algn="l">
              <a:spcBef>
                <a:spcPts val="0"/>
              </a:spcBef>
              <a:spcAft>
                <a:spcPts val="0"/>
              </a:spcAft>
              <a:buSzPts val="1300"/>
              <a:buAutoNum type="arabicPeriod"/>
            </a:pPr>
            <a:r>
              <a:rPr lang="en"/>
              <a:t>For ordered array (assuming small items are put first in the array and we can remove big values from the end):</a:t>
            </a:r>
            <a:endParaRPr/>
          </a:p>
          <a:p>
            <a:pPr indent="-298450" lvl="1" marL="914400" rtl="0" algn="l">
              <a:spcBef>
                <a:spcPts val="0"/>
              </a:spcBef>
              <a:spcAft>
                <a:spcPts val="0"/>
              </a:spcAft>
              <a:buSzPts val="1100"/>
              <a:buAutoNum type="alphaLcPeriod"/>
            </a:pPr>
            <a:r>
              <a:rPr lang="en"/>
              <a:t>insert is: O(n)</a:t>
            </a:r>
            <a:endParaRPr/>
          </a:p>
          <a:p>
            <a:pPr indent="-298450" lvl="1" marL="914400" rtl="0" algn="l">
              <a:spcBef>
                <a:spcPts val="0"/>
              </a:spcBef>
              <a:spcAft>
                <a:spcPts val="0"/>
              </a:spcAft>
              <a:buSzPts val="1100"/>
              <a:buAutoNum type="alphaLcPeriod"/>
            </a:pPr>
            <a:r>
              <a:rPr lang="en"/>
              <a:t>remove is: O(1)</a:t>
            </a:r>
            <a:endParaRPr/>
          </a:p>
          <a:p>
            <a:pPr indent="-311150" lvl="0" marL="457200" rtl="0" algn="l">
              <a:spcBef>
                <a:spcPts val="0"/>
              </a:spcBef>
              <a:spcAft>
                <a:spcPts val="0"/>
              </a:spcAft>
              <a:buSzPts val="1300"/>
              <a:buAutoNum type="arabicPeriod"/>
            </a:pPr>
            <a:r>
              <a:rPr lang="en"/>
              <a:t>For a red-black tree:</a:t>
            </a:r>
            <a:endParaRPr/>
          </a:p>
          <a:p>
            <a:pPr indent="-298450" lvl="1" marL="914400" rtl="0" algn="l">
              <a:spcBef>
                <a:spcPts val="0"/>
              </a:spcBef>
              <a:spcAft>
                <a:spcPts val="0"/>
              </a:spcAft>
              <a:buSzPts val="1100"/>
              <a:buAutoNum type="alphaLcPeriod"/>
            </a:pPr>
            <a:r>
              <a:rPr lang="en"/>
              <a:t>insert is: O(lg n)</a:t>
            </a:r>
            <a:endParaRPr/>
          </a:p>
          <a:p>
            <a:pPr indent="-298450" lvl="1" marL="914400" rtl="0" algn="l">
              <a:spcBef>
                <a:spcPts val="0"/>
              </a:spcBef>
              <a:spcAft>
                <a:spcPts val="0"/>
              </a:spcAft>
              <a:buSzPts val="1100"/>
              <a:buAutoNum type="alphaLcPeriod"/>
            </a:pPr>
            <a:r>
              <a:rPr lang="en"/>
              <a:t>find max + remove: O(lg n)</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Your New Friend: Binary Heap</a:t>
            </a:r>
            <a:endParaRPr/>
          </a:p>
        </p:txBody>
      </p:sp>
      <p:sp>
        <p:nvSpPr>
          <p:cNvPr id="235" name="Google Shape;235;p34"/>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can see, you already have a number of ways you could create this structure. Priority queues are interesting because there are some really cool approaches.</a:t>
            </a:r>
            <a:endParaRPr/>
          </a:p>
          <a:p>
            <a:pPr indent="0" lvl="0" marL="0" rtl="0" algn="l">
              <a:spcBef>
                <a:spcPts val="1600"/>
              </a:spcBef>
              <a:spcAft>
                <a:spcPts val="0"/>
              </a:spcAft>
              <a:buNone/>
            </a:pPr>
            <a:r>
              <a:rPr lang="en"/>
              <a:t>The approach shown here is the most common way to implement a priority queue in practice. The data structure is called a binary heap.</a:t>
            </a:r>
            <a:endParaRPr/>
          </a:p>
          <a:p>
            <a:pPr indent="0" lvl="0" marL="0" rtl="0" algn="l">
              <a:spcBef>
                <a:spcPts val="1600"/>
              </a:spcBef>
              <a:spcAft>
                <a:spcPts val="1600"/>
              </a:spcAft>
              <a:buNone/>
            </a:pPr>
            <a:r>
              <a:rPr lang="en"/>
              <a:t>A </a:t>
            </a:r>
            <a:r>
              <a:rPr b="1" lang="en"/>
              <a:t>binary heap</a:t>
            </a:r>
            <a:r>
              <a:rPr lang="en"/>
              <a:t> is an "almost complete" binary tree in which every tree element "less than" (or equal to) (i.e., lower priority) than its parent.</a:t>
            </a:r>
            <a:endParaRPr/>
          </a:p>
        </p:txBody>
      </p:sp>
      <p:pic>
        <p:nvPicPr>
          <p:cNvPr id="236" name="Google Shape;236;p34"/>
          <p:cNvPicPr preferRelativeResize="0"/>
          <p:nvPr/>
        </p:nvPicPr>
        <p:blipFill>
          <a:blip r:embed="rId3">
            <a:alphaModFix/>
          </a:blip>
          <a:stretch>
            <a:fillRect/>
          </a:stretch>
        </p:blipFill>
        <p:spPr>
          <a:xfrm>
            <a:off x="4631188" y="912625"/>
            <a:ext cx="4335575" cy="1998188"/>
          </a:xfrm>
          <a:prstGeom prst="rect">
            <a:avLst/>
          </a:prstGeom>
          <a:noFill/>
          <a:ln>
            <a:noFill/>
          </a:ln>
        </p:spPr>
      </p:pic>
      <p:sp>
        <p:nvSpPr>
          <p:cNvPr id="237" name="Google Shape;237;p34"/>
          <p:cNvSpPr txBox="1"/>
          <p:nvPr/>
        </p:nvSpPr>
        <p:spPr>
          <a:xfrm>
            <a:off x="4631200" y="3061975"/>
            <a:ext cx="3943800" cy="151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accent1"/>
                </a:solidFill>
                <a:latin typeface="Lato"/>
                <a:ea typeface="Lato"/>
                <a:cs typeface="Lato"/>
                <a:sym typeface="Lato"/>
              </a:rPr>
              <a:t>In a complete tree all leaves have the depth. A binary heap is as "complete as it can be" with new entries filling in the bottom row, left to right.</a:t>
            </a:r>
            <a:endParaRPr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b="1" lang="en" sz="1300">
                <a:solidFill>
                  <a:schemeClr val="accent1"/>
                </a:solidFill>
                <a:latin typeface="Lato"/>
                <a:ea typeface="Lato"/>
                <a:cs typeface="Lato"/>
                <a:sym typeface="Lato"/>
              </a:rPr>
              <a:t>Question:</a:t>
            </a:r>
            <a:r>
              <a:rPr lang="en" sz="1300">
                <a:solidFill>
                  <a:schemeClr val="accent1"/>
                </a:solidFill>
                <a:latin typeface="Lato"/>
                <a:ea typeface="Lato"/>
                <a:cs typeface="Lato"/>
                <a:sym typeface="Lato"/>
              </a:rPr>
              <a:t> How does this differ from a Binary Search Tree?</a:t>
            </a:r>
            <a:endParaRPr sz="1300">
              <a:solidFill>
                <a:schemeClr val="accen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Array Representation of a Binary Heap</a:t>
            </a:r>
            <a:endParaRPr/>
          </a:p>
        </p:txBody>
      </p:sp>
      <p:sp>
        <p:nvSpPr>
          <p:cNvPr id="243" name="Google Shape;243;p35"/>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of their "almost complete" property there is an efficient way to represent a heap using an array. When we visualize the heap we draw it as a tree, but when we write the code we will store it as an array ...</a:t>
            </a:r>
            <a:endParaRPr/>
          </a:p>
          <a:p>
            <a:pPr indent="0" lvl="0" marL="0" rtl="0" algn="l">
              <a:spcBef>
                <a:spcPts val="1600"/>
              </a:spcBef>
              <a:spcAft>
                <a:spcPts val="0"/>
              </a:spcAft>
              <a:buNone/>
            </a:pPr>
            <a:r>
              <a:rPr lang="en"/>
              <a:t>Like this!</a:t>
            </a:r>
            <a:endParaRPr/>
          </a:p>
          <a:p>
            <a:pPr indent="0" lvl="0" marL="0" rtl="0" algn="l">
              <a:spcBef>
                <a:spcPts val="1600"/>
              </a:spcBef>
              <a:spcAft>
                <a:spcPts val="0"/>
              </a:spcAft>
              <a:buNone/>
            </a:pPr>
            <a:r>
              <a:rPr lang="en"/>
              <a:t>NOTE: Simply assign indexes from top, to bottom and left-to right on each row of the tree.</a:t>
            </a:r>
            <a:endParaRPr/>
          </a:p>
          <a:p>
            <a:pPr indent="0" lvl="0" marL="0" rtl="0" algn="l">
              <a:spcBef>
                <a:spcPts val="1600"/>
              </a:spcBef>
              <a:spcAft>
                <a:spcPts val="1600"/>
              </a:spcAft>
              <a:buNone/>
            </a:pPr>
            <a:r>
              <a:rPr lang="en"/>
              <a:t>The array representation is concise and efficient.</a:t>
            </a:r>
            <a:endParaRPr/>
          </a:p>
        </p:txBody>
      </p:sp>
      <p:pic>
        <p:nvPicPr>
          <p:cNvPr id="244" name="Google Shape;244;p35"/>
          <p:cNvPicPr preferRelativeResize="0"/>
          <p:nvPr/>
        </p:nvPicPr>
        <p:blipFill>
          <a:blip r:embed="rId3">
            <a:alphaModFix/>
          </a:blip>
          <a:stretch>
            <a:fillRect/>
          </a:stretch>
        </p:blipFill>
        <p:spPr>
          <a:xfrm>
            <a:off x="4572000" y="1086475"/>
            <a:ext cx="4335575" cy="29705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Parent, Left Child, Right Child in Array Representation</a:t>
            </a:r>
            <a:endParaRPr/>
          </a:p>
        </p:txBody>
      </p:sp>
      <p:sp>
        <p:nvSpPr>
          <p:cNvPr id="250" name="Google Shape;250;p3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r>
              <a:rPr lang="en"/>
              <a:t> Study this tree and its indexes and find a formula that, given an index of a node will identify the index of that node's left child.</a:t>
            </a:r>
            <a:endParaRPr/>
          </a:p>
          <a:p>
            <a:pPr indent="0" lvl="0" marL="0" rtl="0" algn="l">
              <a:spcBef>
                <a:spcPts val="1600"/>
              </a:spcBef>
              <a:spcAft>
                <a:spcPts val="0"/>
              </a:spcAft>
              <a:buNone/>
            </a:pPr>
            <a:r>
              <a:rPr lang="en"/>
              <a:t>Once you have a simple formula, create another formula for identifying the right child.</a:t>
            </a:r>
            <a:endParaRPr/>
          </a:p>
          <a:p>
            <a:pPr indent="0" lvl="0" marL="0" rtl="0" algn="l">
              <a:spcBef>
                <a:spcPts val="1600"/>
              </a:spcBef>
              <a:spcAft>
                <a:spcPts val="1600"/>
              </a:spcAft>
              <a:buNone/>
            </a:pPr>
            <a:r>
              <a:rPr lang="en"/>
              <a:t>Finally, create a formula to find the parent.</a:t>
            </a:r>
            <a:endParaRPr/>
          </a:p>
        </p:txBody>
      </p:sp>
      <p:pic>
        <p:nvPicPr>
          <p:cNvPr id="251" name="Google Shape;251;p36"/>
          <p:cNvPicPr preferRelativeResize="0"/>
          <p:nvPr/>
        </p:nvPicPr>
        <p:blipFill>
          <a:blip r:embed="rId3">
            <a:alphaModFix/>
          </a:blip>
          <a:stretch>
            <a:fillRect/>
          </a:stretch>
        </p:blipFill>
        <p:spPr>
          <a:xfrm>
            <a:off x="4572000" y="1086475"/>
            <a:ext cx="4335575" cy="29705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to Exercise</a:t>
            </a:r>
            <a:endParaRPr/>
          </a:p>
        </p:txBody>
      </p:sp>
      <p:sp>
        <p:nvSpPr>
          <p:cNvPr id="257" name="Google Shape;257;p3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a:t>
            </a:r>
            <a:r>
              <a:rPr b="1" lang="en"/>
              <a:t>:</a:t>
            </a:r>
            <a:r>
              <a:rPr lang="en"/>
              <a:t> </a:t>
            </a:r>
            <a:endParaRPr/>
          </a:p>
          <a:p>
            <a:pPr indent="0" lvl="0" marL="0" rtl="0" algn="l">
              <a:spcBef>
                <a:spcPts val="1600"/>
              </a:spcBef>
              <a:spcAft>
                <a:spcPts val="0"/>
              </a:spcAft>
              <a:buNone/>
            </a:pPr>
            <a:r>
              <a:rPr lang="en"/>
              <a:t>left(pos) = 2 * pos + 1</a:t>
            </a:r>
            <a:endParaRPr/>
          </a:p>
          <a:p>
            <a:pPr indent="0" lvl="0" marL="0" rtl="0" algn="l">
              <a:spcBef>
                <a:spcPts val="1600"/>
              </a:spcBef>
              <a:spcAft>
                <a:spcPts val="0"/>
              </a:spcAft>
              <a:buNone/>
            </a:pPr>
            <a:r>
              <a:rPr lang="en"/>
              <a:t>right(pos) = 2 * (pos + 1)</a:t>
            </a:r>
            <a:endParaRPr/>
          </a:p>
          <a:p>
            <a:pPr indent="0" lvl="0" marL="0" rtl="0" algn="l">
              <a:spcBef>
                <a:spcPts val="1600"/>
              </a:spcBef>
              <a:spcAft>
                <a:spcPts val="0"/>
              </a:spcAft>
              <a:buNone/>
            </a:pPr>
            <a:r>
              <a:rPr lang="en"/>
              <a:t>parent(pos) = (pos -1) / 2</a:t>
            </a:r>
            <a:endParaRPr/>
          </a:p>
          <a:p>
            <a:pPr indent="0" lvl="0" marL="0" rtl="0" algn="l">
              <a:spcBef>
                <a:spcPts val="1600"/>
              </a:spcBef>
              <a:spcAft>
                <a:spcPts val="0"/>
              </a:spcAft>
              <a:buNone/>
            </a:pPr>
            <a:r>
              <a:rPr lang="en"/>
              <a:t>The parent formula assumes we are doing integer division where remainders are truncated.</a:t>
            </a:r>
            <a:endParaRPr/>
          </a:p>
          <a:p>
            <a:pPr indent="0" lvl="0" marL="0" rtl="0" algn="l">
              <a:spcBef>
                <a:spcPts val="1600"/>
              </a:spcBef>
              <a:spcAft>
                <a:spcPts val="1600"/>
              </a:spcAft>
              <a:buNone/>
            </a:pPr>
            <a:r>
              <a:rPr lang="en"/>
              <a:t>Given these formulas we can now traverse the array as if it is a tree.</a:t>
            </a:r>
            <a:endParaRPr/>
          </a:p>
        </p:txBody>
      </p:sp>
      <p:pic>
        <p:nvPicPr>
          <p:cNvPr id="258" name="Google Shape;258;p37"/>
          <p:cNvPicPr preferRelativeResize="0"/>
          <p:nvPr/>
        </p:nvPicPr>
        <p:blipFill>
          <a:blip r:embed="rId3">
            <a:alphaModFix/>
          </a:blip>
          <a:stretch>
            <a:fillRect/>
          </a:stretch>
        </p:blipFill>
        <p:spPr>
          <a:xfrm>
            <a:off x="4572000" y="1086475"/>
            <a:ext cx="4335575" cy="29705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727800" y="564400"/>
            <a:ext cx="384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Heapify</a:t>
            </a:r>
            <a:endParaRPr/>
          </a:p>
        </p:txBody>
      </p:sp>
      <p:sp>
        <p:nvSpPr>
          <p:cNvPr id="264" name="Google Shape;264;p3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look at solutions for efficient inserting and removing  elements from a heap in keeping with requirements of a priority queue let's discuss a helper operation that will be useful in a couple of contexts: heapify!</a:t>
            </a:r>
            <a:endParaRPr/>
          </a:p>
          <a:p>
            <a:pPr indent="0" lvl="0" marL="0" rtl="0" algn="l">
              <a:spcBef>
                <a:spcPts val="1600"/>
              </a:spcBef>
              <a:spcAft>
                <a:spcPts val="0"/>
              </a:spcAft>
              <a:buNone/>
            </a:pPr>
            <a:r>
              <a:rPr lang="en"/>
              <a:t>To apply the heapify operation we must have a special arrangement as depicted to the right. The root of the tree is out of place, but the remainder of the tree meets all the requirements of the heap.</a:t>
            </a:r>
            <a:endParaRPr/>
          </a:p>
          <a:p>
            <a:pPr indent="0" lvl="0" marL="0" rtl="0" algn="l">
              <a:spcBef>
                <a:spcPts val="1600"/>
              </a:spcBef>
              <a:spcAft>
                <a:spcPts val="0"/>
              </a:spcAft>
              <a:buNone/>
            </a:pPr>
            <a:r>
              <a:rPr lang="en"/>
              <a:t>The heapify action will modify a tree in this condition to be a heap.</a:t>
            </a:r>
            <a:endParaRPr/>
          </a:p>
          <a:p>
            <a:pPr indent="0" lvl="0" marL="0" rtl="0" algn="l">
              <a:spcBef>
                <a:spcPts val="1600"/>
              </a:spcBef>
              <a:spcAft>
                <a:spcPts val="1600"/>
              </a:spcAft>
              <a:buNone/>
            </a:pPr>
            <a:r>
              <a:t/>
            </a:r>
            <a:endParaRPr/>
          </a:p>
        </p:txBody>
      </p:sp>
      <p:pic>
        <p:nvPicPr>
          <p:cNvPr id="265" name="Google Shape;265;p38"/>
          <p:cNvPicPr preferRelativeResize="0"/>
          <p:nvPr/>
        </p:nvPicPr>
        <p:blipFill>
          <a:blip r:embed="rId3">
            <a:alphaModFix/>
          </a:blip>
          <a:stretch>
            <a:fillRect/>
          </a:stretch>
        </p:blipFill>
        <p:spPr>
          <a:xfrm>
            <a:off x="4572000" y="809450"/>
            <a:ext cx="4267201" cy="29237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727800" y="564400"/>
            <a:ext cx="384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Heapify WalkThrough: Step 1</a:t>
            </a:r>
            <a:endParaRPr/>
          </a:p>
        </p:txBody>
      </p:sp>
      <p:sp>
        <p:nvSpPr>
          <p:cNvPr id="271" name="Google Shape;271;p39"/>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Heapify begins at the root (i.e, position 0 of the array). Let pos=0.  We then compare the heap[pos] with heap[left(pos)] and heap[right(pos)].</a:t>
            </a:r>
            <a:endParaRPr/>
          </a:p>
          <a:p>
            <a:pPr indent="-311150" lvl="0" marL="457200" rtl="0" algn="l">
              <a:spcBef>
                <a:spcPts val="1600"/>
              </a:spcBef>
              <a:spcAft>
                <a:spcPts val="0"/>
              </a:spcAft>
              <a:buSzPts val="1300"/>
              <a:buChar char="●"/>
            </a:pPr>
            <a:r>
              <a:rPr lang="en"/>
              <a:t>If heap[pos] is the largest then we do nothing because the result must already be a heap.</a:t>
            </a:r>
            <a:endParaRPr/>
          </a:p>
          <a:p>
            <a:pPr indent="-311150" lvl="0" marL="457200" rtl="0" algn="l">
              <a:spcBef>
                <a:spcPts val="0"/>
              </a:spcBef>
              <a:spcAft>
                <a:spcPts val="0"/>
              </a:spcAft>
              <a:buSzPts val="1300"/>
              <a:buChar char="●"/>
            </a:pPr>
            <a:r>
              <a:rPr lang="en"/>
              <a:t>If heap[left(pos)] is the largest we swap(heap[pos], heap[left(pos)]</a:t>
            </a:r>
            <a:endParaRPr/>
          </a:p>
          <a:p>
            <a:pPr indent="-311150" lvl="0" marL="457200" rtl="0" algn="l">
              <a:spcBef>
                <a:spcPts val="0"/>
              </a:spcBef>
              <a:spcAft>
                <a:spcPts val="0"/>
              </a:spcAft>
              <a:buSzPts val="1300"/>
              <a:buChar char="●"/>
            </a:pPr>
            <a:r>
              <a:rPr lang="en"/>
              <a:t>If heap[rigft(pos)] is the largest we swap(heap[pos], heap[right(pos)]</a:t>
            </a:r>
            <a:endParaRPr/>
          </a:p>
          <a:p>
            <a:pPr indent="0" lvl="0" marL="0" rtl="0" algn="l">
              <a:spcBef>
                <a:spcPts val="1600"/>
              </a:spcBef>
              <a:spcAft>
                <a:spcPts val="0"/>
              </a:spcAft>
              <a:buNone/>
            </a:pPr>
            <a:r>
              <a:rPr lang="en"/>
              <a:t>In this example we swap heap[0] and heap[2].</a:t>
            </a:r>
            <a:endParaRPr/>
          </a:p>
          <a:p>
            <a:pPr indent="0" lvl="0" marL="0" rtl="0" algn="l">
              <a:spcBef>
                <a:spcPts val="1600"/>
              </a:spcBef>
              <a:spcAft>
                <a:spcPts val="1600"/>
              </a:spcAft>
              <a:buNone/>
            </a:pPr>
            <a:r>
              <a:t/>
            </a:r>
            <a:endParaRPr/>
          </a:p>
        </p:txBody>
      </p:sp>
      <p:pic>
        <p:nvPicPr>
          <p:cNvPr id="272" name="Google Shape;272;p39"/>
          <p:cNvPicPr preferRelativeResize="0"/>
          <p:nvPr/>
        </p:nvPicPr>
        <p:blipFill>
          <a:blip r:embed="rId3">
            <a:alphaModFix/>
          </a:blip>
          <a:stretch>
            <a:fillRect/>
          </a:stretch>
        </p:blipFill>
        <p:spPr>
          <a:xfrm>
            <a:off x="4572000" y="731600"/>
            <a:ext cx="4335575" cy="29705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727800" y="564400"/>
            <a:ext cx="384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Heapify WalkThrough: Step 2</a:t>
            </a:r>
            <a:endParaRPr/>
          </a:p>
        </p:txBody>
      </p:sp>
      <p:sp>
        <p:nvSpPr>
          <p:cNvPr id="278" name="Google Shape;278;p40"/>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we swap the largest of the three values to the root, we recursively perform heapify on the newly swapped child ... in this example it was the right child at index 2 of the array.</a:t>
            </a:r>
            <a:endParaRPr/>
          </a:p>
          <a:p>
            <a:pPr indent="0" lvl="0" marL="0" rtl="0" algn="l">
              <a:spcBef>
                <a:spcPts val="1600"/>
              </a:spcBef>
              <a:spcAft>
                <a:spcPts val="0"/>
              </a:spcAft>
              <a:buNone/>
            </a:pPr>
            <a:r>
              <a:rPr lang="en"/>
              <a:t>Heapify continues as before. If the element at index 2 is bigger than both of its children we are done. Otherwise we swap with the largest of the children and heapify from that child.</a:t>
            </a:r>
            <a:endParaRPr/>
          </a:p>
          <a:p>
            <a:pPr indent="0" lvl="0" marL="0" rtl="0" algn="l">
              <a:spcBef>
                <a:spcPts val="1600"/>
              </a:spcBef>
              <a:spcAft>
                <a:spcPts val="1600"/>
              </a:spcAft>
              <a:buNone/>
            </a:pPr>
            <a:r>
              <a:rPr lang="en"/>
              <a:t>In this case we swap heap[2] and heap[5] ...</a:t>
            </a:r>
            <a:endParaRPr/>
          </a:p>
        </p:txBody>
      </p:sp>
      <p:pic>
        <p:nvPicPr>
          <p:cNvPr id="279" name="Google Shape;279;p40"/>
          <p:cNvPicPr preferRelativeResize="0"/>
          <p:nvPr/>
        </p:nvPicPr>
        <p:blipFill>
          <a:blip r:embed="rId3">
            <a:alphaModFix/>
          </a:blip>
          <a:stretch>
            <a:fillRect/>
          </a:stretch>
        </p:blipFill>
        <p:spPr>
          <a:xfrm>
            <a:off x="4633400" y="935250"/>
            <a:ext cx="4335575" cy="29705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727800" y="564400"/>
            <a:ext cx="384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Heapify WalkThrough: Step 3</a:t>
            </a:r>
            <a:endParaRPr/>
          </a:p>
        </p:txBody>
      </p:sp>
      <p:sp>
        <p:nvSpPr>
          <p:cNvPr id="285" name="Google Shape;285;p41"/>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most recent swap the element at index 2 has been put in the right spot and we heapify at index 5.</a:t>
            </a:r>
            <a:endParaRPr/>
          </a:p>
          <a:p>
            <a:pPr indent="0" lvl="0" marL="0" rtl="0" algn="l">
              <a:spcBef>
                <a:spcPts val="1600"/>
              </a:spcBef>
              <a:spcAft>
                <a:spcPts val="0"/>
              </a:spcAft>
              <a:buNone/>
            </a:pPr>
            <a:r>
              <a:rPr lang="en"/>
              <a:t>In this case the element at index 5 doesn't have any children and so by default we can stop heapifying.</a:t>
            </a:r>
            <a:endParaRPr/>
          </a:p>
          <a:p>
            <a:pPr indent="0" lvl="0" marL="0" rtl="0" algn="l">
              <a:spcBef>
                <a:spcPts val="1600"/>
              </a:spcBef>
              <a:spcAft>
                <a:spcPts val="0"/>
              </a:spcAft>
              <a:buNone/>
            </a:pPr>
            <a:r>
              <a:rPr lang="en"/>
              <a:t>Notice that the resulting tree is now a heap.</a:t>
            </a:r>
            <a:endParaRPr/>
          </a:p>
          <a:p>
            <a:pPr indent="0" lvl="0" marL="0" rtl="0" algn="l">
              <a:spcBef>
                <a:spcPts val="1600"/>
              </a:spcBef>
              <a:spcAft>
                <a:spcPts val="1600"/>
              </a:spcAft>
              <a:buNone/>
            </a:pPr>
            <a:r>
              <a:t/>
            </a:r>
            <a:endParaRPr/>
          </a:p>
        </p:txBody>
      </p:sp>
      <p:pic>
        <p:nvPicPr>
          <p:cNvPr id="286" name="Google Shape;286;p41"/>
          <p:cNvPicPr preferRelativeResize="0"/>
          <p:nvPr/>
        </p:nvPicPr>
        <p:blipFill>
          <a:blip r:embed="rId3">
            <a:alphaModFix/>
          </a:blip>
          <a:stretch>
            <a:fillRect/>
          </a:stretch>
        </p:blipFill>
        <p:spPr>
          <a:xfrm>
            <a:off x="4656025" y="1252000"/>
            <a:ext cx="4335575" cy="2970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Linked List of Dictionary Words and Their Pronunciations</a:t>
            </a:r>
            <a:endParaRPr/>
          </a:p>
        </p:txBody>
      </p:sp>
      <p:pic>
        <p:nvPicPr>
          <p:cNvPr id="99" name="Google Shape;99;p15"/>
          <p:cNvPicPr preferRelativeResize="0"/>
          <p:nvPr/>
        </p:nvPicPr>
        <p:blipFill>
          <a:blip r:embed="rId3">
            <a:alphaModFix/>
          </a:blip>
          <a:stretch>
            <a:fillRect/>
          </a:stretch>
        </p:blipFill>
        <p:spPr>
          <a:xfrm>
            <a:off x="1325850" y="1628775"/>
            <a:ext cx="4657725" cy="942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Complexity of Heapify</a:t>
            </a:r>
            <a:endParaRPr/>
          </a:p>
        </p:txBody>
      </p:sp>
      <p:sp>
        <p:nvSpPr>
          <p:cNvPr id="292" name="Google Shape;292;p42"/>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r>
              <a:rPr lang="en"/>
              <a:t> Revisit the diagrams and come up with an accurate big-oh estimate for the heapify operation assuming the heap contains n nodes.</a:t>
            </a:r>
            <a:endParaRPr/>
          </a:p>
          <a:p>
            <a:pPr indent="0" lvl="0" marL="0" rtl="0" algn="l">
              <a:spcBef>
                <a:spcPts val="1600"/>
              </a:spcBef>
              <a:spcAft>
                <a:spcPts val="0"/>
              </a:spcAft>
              <a:buNone/>
            </a:pPr>
            <a:r>
              <a:rPr lang="en"/>
              <a:t>Here are some things to consider:</a:t>
            </a:r>
            <a:endParaRPr/>
          </a:p>
          <a:p>
            <a:pPr indent="-311150" lvl="0" marL="457200" rtl="0" algn="l">
              <a:spcBef>
                <a:spcPts val="1600"/>
              </a:spcBef>
              <a:spcAft>
                <a:spcPts val="0"/>
              </a:spcAft>
              <a:buSzPts val="1300"/>
              <a:buChar char="●"/>
            </a:pPr>
            <a:r>
              <a:rPr lang="en"/>
              <a:t>What is the height of the heap/tree?</a:t>
            </a:r>
            <a:endParaRPr/>
          </a:p>
          <a:p>
            <a:pPr indent="-311150" lvl="0" marL="457200" rtl="0" algn="l">
              <a:spcBef>
                <a:spcPts val="0"/>
              </a:spcBef>
              <a:spcAft>
                <a:spcPts val="0"/>
              </a:spcAft>
              <a:buSzPts val="1300"/>
              <a:buChar char="●"/>
            </a:pPr>
            <a:r>
              <a:rPr lang="en"/>
              <a:t>What is the cost of a single compare and swap action?</a:t>
            </a:r>
            <a:endParaRPr/>
          </a:p>
          <a:p>
            <a:pPr indent="-311150" lvl="0" marL="457200" rtl="0" algn="l">
              <a:spcBef>
                <a:spcPts val="0"/>
              </a:spcBef>
              <a:spcAft>
                <a:spcPts val="0"/>
              </a:spcAft>
              <a:buSzPts val="1300"/>
              <a:buChar char="●"/>
            </a:pPr>
            <a:r>
              <a:rPr lang="en"/>
              <a:t>How many compare and swap actions might you need to make in the worst case?</a:t>
            </a:r>
            <a:endParaRPr/>
          </a:p>
          <a:p>
            <a:pPr indent="0" lvl="0" marL="0" rtl="0" algn="l">
              <a:spcBef>
                <a:spcPts val="1600"/>
              </a:spcBef>
              <a:spcAft>
                <a:spcPts val="1600"/>
              </a:spcAft>
              <a:buNone/>
            </a:pPr>
            <a:r>
              <a:t/>
            </a:r>
            <a:endParaRPr/>
          </a:p>
        </p:txBody>
      </p:sp>
      <p:sp>
        <p:nvSpPr>
          <p:cNvPr id="293" name="Google Shape;293;p42"/>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a:t>
            </a:r>
            <a:r>
              <a:rPr lang="en"/>
              <a:t>:</a:t>
            </a:r>
            <a:endParaRPr/>
          </a:p>
          <a:p>
            <a:pPr indent="-311150" lvl="0" marL="457200" rtl="0" algn="l">
              <a:spcBef>
                <a:spcPts val="1600"/>
              </a:spcBef>
              <a:spcAft>
                <a:spcPts val="0"/>
              </a:spcAft>
              <a:buSzPts val="1300"/>
              <a:buChar char="●"/>
            </a:pPr>
            <a:r>
              <a:rPr lang="en"/>
              <a:t>The height of a binary heap is O(lg n) because the tree is completely balanced.</a:t>
            </a:r>
            <a:endParaRPr/>
          </a:p>
          <a:p>
            <a:pPr indent="-311150" lvl="0" marL="457200" rtl="0" algn="l">
              <a:spcBef>
                <a:spcPts val="0"/>
              </a:spcBef>
              <a:spcAft>
                <a:spcPts val="0"/>
              </a:spcAft>
              <a:buSzPts val="1300"/>
              <a:buChar char="●"/>
            </a:pPr>
            <a:r>
              <a:rPr lang="en"/>
              <a:t>The cost of a single compare/swap is O(1)</a:t>
            </a:r>
            <a:endParaRPr/>
          </a:p>
          <a:p>
            <a:pPr indent="-311150" lvl="0" marL="457200" rtl="0" algn="l">
              <a:spcBef>
                <a:spcPts val="0"/>
              </a:spcBef>
              <a:spcAft>
                <a:spcPts val="0"/>
              </a:spcAft>
              <a:buSzPts val="1300"/>
              <a:buChar char="●"/>
            </a:pPr>
            <a:r>
              <a:rPr lang="en"/>
              <a:t>In the worst case we may need to perform compare/swap actions from the top of the tree all the way to the bottom.</a:t>
            </a:r>
            <a:endParaRPr/>
          </a:p>
          <a:p>
            <a:pPr indent="-311150" lvl="0" marL="457200" rtl="0" algn="l">
              <a:spcBef>
                <a:spcPts val="0"/>
              </a:spcBef>
              <a:spcAft>
                <a:spcPts val="0"/>
              </a:spcAft>
              <a:buSzPts val="1300"/>
              <a:buChar char="●"/>
            </a:pPr>
            <a:r>
              <a:rPr lang="en"/>
              <a:t>Complexity of heapify: O(lg 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Insert: Step 1</a:t>
            </a:r>
            <a:endParaRPr/>
          </a:p>
        </p:txBody>
      </p:sp>
      <p:sp>
        <p:nvSpPr>
          <p:cNvPr id="299" name="Google Shape;299;p4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insert is pretty simple:</a:t>
            </a:r>
            <a:endParaRPr/>
          </a:p>
          <a:p>
            <a:pPr indent="-311150" lvl="0" marL="457200" rtl="0" algn="l">
              <a:spcBef>
                <a:spcPts val="1600"/>
              </a:spcBef>
              <a:spcAft>
                <a:spcPts val="0"/>
              </a:spcAft>
              <a:buSzPts val="1300"/>
              <a:buChar char="●"/>
            </a:pPr>
            <a:r>
              <a:rPr lang="en"/>
              <a:t>We have to keep the tree balanced so we always insert at the "next" open slot at the bottom of the tree.</a:t>
            </a:r>
            <a:endParaRPr/>
          </a:p>
          <a:p>
            <a:pPr indent="-311150" lvl="0" marL="457200" rtl="0" algn="l">
              <a:spcBef>
                <a:spcPts val="0"/>
              </a:spcBef>
              <a:spcAft>
                <a:spcPts val="0"/>
              </a:spcAft>
              <a:buSzPts val="1300"/>
              <a:buChar char="●"/>
            </a:pPr>
            <a:r>
              <a:rPr lang="en"/>
              <a:t>While that keeps the tree balanced we will likely violate the property require each node to be smaller than its parent.</a:t>
            </a:r>
            <a:endParaRPr/>
          </a:p>
          <a:p>
            <a:pPr indent="-311150" lvl="0" marL="457200" rtl="0" algn="l">
              <a:spcBef>
                <a:spcPts val="0"/>
              </a:spcBef>
              <a:spcAft>
                <a:spcPts val="0"/>
              </a:spcAft>
              <a:buSzPts val="1300"/>
              <a:buChar char="●"/>
            </a:pPr>
            <a:r>
              <a:rPr lang="en"/>
              <a:t>So, we fix it by comparing the newly entered node (at index 10) in this case with its parent. If the parent is less than it then we swap them (which is necessary in this case).</a:t>
            </a:r>
            <a:endParaRPr/>
          </a:p>
        </p:txBody>
      </p:sp>
      <p:pic>
        <p:nvPicPr>
          <p:cNvPr id="300" name="Google Shape;300;p43"/>
          <p:cNvPicPr preferRelativeResize="0"/>
          <p:nvPr/>
        </p:nvPicPr>
        <p:blipFill>
          <a:blip r:embed="rId3">
            <a:alphaModFix/>
          </a:blip>
          <a:stretch>
            <a:fillRect/>
          </a:stretch>
        </p:blipFill>
        <p:spPr>
          <a:xfrm>
            <a:off x="4663550" y="1010650"/>
            <a:ext cx="4335575" cy="297056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Insert: Step 2</a:t>
            </a:r>
            <a:endParaRPr/>
          </a:p>
        </p:txBody>
      </p:sp>
      <p:sp>
        <p:nvSpPr>
          <p:cNvPr id="306" name="Google Shape;306;p44"/>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swap we will now compare our inserted element with its new parent and see if we are still violating the priority property.</a:t>
            </a:r>
            <a:endParaRPr/>
          </a:p>
          <a:p>
            <a:pPr indent="0" lvl="0" marL="0" rtl="0" algn="l">
              <a:spcBef>
                <a:spcPts val="1600"/>
              </a:spcBef>
              <a:spcAft>
                <a:spcPts val="1600"/>
              </a:spcAft>
              <a:buNone/>
            </a:pPr>
            <a:r>
              <a:rPr lang="en"/>
              <a:t>In this case we are, so we have to swap the inserted element now at index 4 with its parent (index 1).</a:t>
            </a:r>
            <a:endParaRPr/>
          </a:p>
        </p:txBody>
      </p:sp>
      <p:pic>
        <p:nvPicPr>
          <p:cNvPr id="307" name="Google Shape;307;p44"/>
          <p:cNvPicPr preferRelativeResize="0"/>
          <p:nvPr/>
        </p:nvPicPr>
        <p:blipFill>
          <a:blip r:embed="rId3">
            <a:alphaModFix/>
          </a:blip>
          <a:stretch>
            <a:fillRect/>
          </a:stretch>
        </p:blipFill>
        <p:spPr>
          <a:xfrm>
            <a:off x="4648500" y="1380400"/>
            <a:ext cx="4335575" cy="29705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Insert: Step 3</a:t>
            </a:r>
            <a:endParaRPr/>
          </a:p>
        </p:txBody>
      </p:sp>
      <p:sp>
        <p:nvSpPr>
          <p:cNvPr id="313" name="Google Shape;313;p45"/>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swap we will now compare our inserted element with its new parent and see if we are still violating the priority property.</a:t>
            </a:r>
            <a:endParaRPr/>
          </a:p>
          <a:p>
            <a:pPr indent="0" lvl="0" marL="0" rtl="0" algn="l">
              <a:spcBef>
                <a:spcPts val="1600"/>
              </a:spcBef>
              <a:spcAft>
                <a:spcPts val="0"/>
              </a:spcAft>
              <a:buNone/>
            </a:pPr>
            <a:r>
              <a:rPr lang="en"/>
              <a:t>In this case we are not because the new element (12) is less than its parent (20). So we stop.</a:t>
            </a:r>
            <a:endParaRPr/>
          </a:p>
          <a:p>
            <a:pPr indent="0" lvl="0" marL="0" rtl="0" algn="l">
              <a:spcBef>
                <a:spcPts val="1600"/>
              </a:spcBef>
              <a:spcAft>
                <a:spcPts val="1600"/>
              </a:spcAft>
              <a:buNone/>
            </a:pPr>
            <a:r>
              <a:rPr lang="en"/>
              <a:t>Of course, if we had inserted a number bigger than the root the new element would have floated to the top of the heap and we would stop when there is not parent to compare it with.</a:t>
            </a:r>
            <a:endParaRPr/>
          </a:p>
        </p:txBody>
      </p:sp>
      <p:pic>
        <p:nvPicPr>
          <p:cNvPr id="314" name="Google Shape;314;p45"/>
          <p:cNvPicPr preferRelativeResize="0"/>
          <p:nvPr/>
        </p:nvPicPr>
        <p:blipFill>
          <a:blip r:embed="rId3">
            <a:alphaModFix/>
          </a:blip>
          <a:stretch>
            <a:fillRect/>
          </a:stretch>
        </p:blipFill>
        <p:spPr>
          <a:xfrm>
            <a:off x="4656025" y="1086475"/>
            <a:ext cx="4335575" cy="29705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Remove: Step 1</a:t>
            </a:r>
            <a:endParaRPr/>
          </a:p>
        </p:txBody>
      </p:sp>
      <p:sp>
        <p:nvSpPr>
          <p:cNvPr id="320" name="Google Shape;320;p4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we are using the binary heap as a way to implement a priority queue, when we remove an element we will always be removing the one with highest priority.</a:t>
            </a:r>
            <a:endParaRPr/>
          </a:p>
          <a:p>
            <a:pPr indent="0" lvl="0" marL="0" rtl="0" algn="l">
              <a:spcBef>
                <a:spcPts val="1600"/>
              </a:spcBef>
              <a:spcAft>
                <a:spcPts val="0"/>
              </a:spcAft>
              <a:buNone/>
            </a:pPr>
            <a:r>
              <a:rPr lang="en"/>
              <a:t>Since it is a binary heap that highest priority element will always be at the root! And the root is a position 0 of the array. Easy to find!</a:t>
            </a:r>
            <a:endParaRPr/>
          </a:p>
          <a:p>
            <a:pPr indent="0" lvl="0" marL="0" rtl="0" algn="l">
              <a:spcBef>
                <a:spcPts val="1600"/>
              </a:spcBef>
              <a:spcAft>
                <a:spcPts val="0"/>
              </a:spcAft>
              <a:buNone/>
            </a:pPr>
            <a:r>
              <a:rPr lang="en"/>
              <a:t>However, we have to fix the heap after we remove the root. We will simply replace the root with the last element in the array/tree. Since it was at the bottom it is unlikely to be a good candidate.</a:t>
            </a:r>
            <a:endParaRPr/>
          </a:p>
          <a:p>
            <a:pPr indent="0" lvl="0" marL="0" rtl="0" algn="l">
              <a:spcBef>
                <a:spcPts val="1600"/>
              </a:spcBef>
              <a:spcAft>
                <a:spcPts val="1600"/>
              </a:spcAft>
              <a:buNone/>
            </a:pPr>
            <a:r>
              <a:t/>
            </a:r>
            <a:endParaRPr/>
          </a:p>
        </p:txBody>
      </p:sp>
      <p:pic>
        <p:nvPicPr>
          <p:cNvPr id="321" name="Google Shape;321;p46"/>
          <p:cNvPicPr preferRelativeResize="0"/>
          <p:nvPr/>
        </p:nvPicPr>
        <p:blipFill>
          <a:blip r:embed="rId3">
            <a:alphaModFix/>
          </a:blip>
          <a:stretch>
            <a:fillRect/>
          </a:stretch>
        </p:blipFill>
        <p:spPr>
          <a:xfrm>
            <a:off x="4678650" y="1380400"/>
            <a:ext cx="4335575" cy="29705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Remove: Step 2</a:t>
            </a:r>
            <a:endParaRPr/>
          </a:p>
        </p:txBody>
      </p:sp>
      <p:sp>
        <p:nvSpPr>
          <p:cNvPr id="327" name="Google Shape;327;p4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replacing the root with the bottom entry our tree looks like this.</a:t>
            </a:r>
            <a:endParaRPr/>
          </a:p>
          <a:p>
            <a:pPr indent="0" lvl="0" marL="0" rtl="0" algn="l">
              <a:spcBef>
                <a:spcPts val="1600"/>
              </a:spcBef>
              <a:spcAft>
                <a:spcPts val="0"/>
              </a:spcAft>
              <a:buNone/>
            </a:pPr>
            <a:r>
              <a:rPr lang="en"/>
              <a:t>The root element is out of place, but the left and right subtrees are valid heaps. This is exactly the precondition needed for the heapify operation!</a:t>
            </a:r>
            <a:endParaRPr/>
          </a:p>
          <a:p>
            <a:pPr indent="0" lvl="0" marL="0" rtl="0" algn="l">
              <a:spcBef>
                <a:spcPts val="1600"/>
              </a:spcBef>
              <a:spcAft>
                <a:spcPts val="0"/>
              </a:spcAft>
              <a:buNone/>
            </a:pPr>
            <a:r>
              <a:rPr lang="en"/>
              <a:t>So we perform heapify(0).</a:t>
            </a:r>
            <a:endParaRPr/>
          </a:p>
          <a:p>
            <a:pPr indent="0" lvl="0" marL="0" rtl="0" algn="l">
              <a:spcBef>
                <a:spcPts val="1600"/>
              </a:spcBef>
              <a:spcAft>
                <a:spcPts val="1600"/>
              </a:spcAft>
              <a:buNone/>
            </a:pPr>
            <a:r>
              <a:rPr b="1" lang="en"/>
              <a:t>Exercise:</a:t>
            </a:r>
            <a:r>
              <a:rPr lang="en"/>
              <a:t> perform the heapify operation and verify you get the same result as the tree on the next slide.</a:t>
            </a:r>
            <a:endParaRPr/>
          </a:p>
        </p:txBody>
      </p:sp>
      <p:pic>
        <p:nvPicPr>
          <p:cNvPr id="328" name="Google Shape;328;p47"/>
          <p:cNvPicPr preferRelativeResize="0"/>
          <p:nvPr/>
        </p:nvPicPr>
        <p:blipFill rotWithShape="1">
          <a:blip r:embed="rId3">
            <a:alphaModFix/>
          </a:blip>
          <a:srcRect b="0" l="0" r="0" t="0"/>
          <a:stretch/>
        </p:blipFill>
        <p:spPr>
          <a:xfrm>
            <a:off x="4648475" y="1426975"/>
            <a:ext cx="4335575" cy="29705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727800" y="571925"/>
            <a:ext cx="377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Heap Remove: Step 3</a:t>
            </a:r>
            <a:endParaRPr/>
          </a:p>
        </p:txBody>
      </p:sp>
      <p:sp>
        <p:nvSpPr>
          <p:cNvPr id="334" name="Google Shape;334;p4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heapifying our tree is now a heap again and looks like this.</a:t>
            </a:r>
            <a:endParaRPr/>
          </a:p>
          <a:p>
            <a:pPr indent="0" lvl="0" marL="0" rtl="0" algn="l">
              <a:spcBef>
                <a:spcPts val="1600"/>
              </a:spcBef>
              <a:spcAft>
                <a:spcPts val="0"/>
              </a:spcAft>
              <a:buNone/>
            </a:pPr>
            <a:r>
              <a:rPr lang="en"/>
              <a:t>Complexity of Heap Remove?</a:t>
            </a:r>
            <a:endParaRPr/>
          </a:p>
          <a:p>
            <a:pPr indent="-311150" lvl="0" marL="457200" rtl="0" algn="l">
              <a:spcBef>
                <a:spcPts val="1600"/>
              </a:spcBef>
              <a:spcAft>
                <a:spcPts val="0"/>
              </a:spcAft>
              <a:buSzPts val="1300"/>
              <a:buChar char="●"/>
            </a:pPr>
            <a:r>
              <a:rPr lang="en"/>
              <a:t>cost to find max: O(1)</a:t>
            </a:r>
            <a:endParaRPr/>
          </a:p>
          <a:p>
            <a:pPr indent="-311150" lvl="0" marL="457200" rtl="0" algn="l">
              <a:spcBef>
                <a:spcPts val="0"/>
              </a:spcBef>
              <a:spcAft>
                <a:spcPts val="0"/>
              </a:spcAft>
              <a:buSzPts val="1300"/>
              <a:buChar char="●"/>
            </a:pPr>
            <a:r>
              <a:rPr lang="en"/>
              <a:t>cost to replace max with bottom element: O(1)</a:t>
            </a:r>
            <a:endParaRPr/>
          </a:p>
          <a:p>
            <a:pPr indent="-311150" lvl="0" marL="457200" rtl="0" algn="l">
              <a:spcBef>
                <a:spcPts val="0"/>
              </a:spcBef>
              <a:spcAft>
                <a:spcPts val="0"/>
              </a:spcAft>
              <a:buSzPts val="1300"/>
              <a:buChar char="●"/>
            </a:pPr>
            <a:r>
              <a:rPr lang="en"/>
              <a:t>cost to heapify: O(lg n)</a:t>
            </a:r>
            <a:endParaRPr/>
          </a:p>
          <a:p>
            <a:pPr indent="-311150" lvl="0" marL="457200" rtl="0" algn="l">
              <a:spcBef>
                <a:spcPts val="0"/>
              </a:spcBef>
              <a:spcAft>
                <a:spcPts val="0"/>
              </a:spcAft>
              <a:buSzPts val="1300"/>
              <a:buChar char="●"/>
            </a:pPr>
            <a:r>
              <a:rPr lang="en"/>
              <a:t>Total: O(lg n)</a:t>
            </a:r>
            <a:endParaRPr/>
          </a:p>
        </p:txBody>
      </p:sp>
      <p:pic>
        <p:nvPicPr>
          <p:cNvPr id="335" name="Google Shape;335;p48"/>
          <p:cNvPicPr preferRelativeResize="0"/>
          <p:nvPr/>
        </p:nvPicPr>
        <p:blipFill>
          <a:blip r:embed="rId3">
            <a:alphaModFix/>
          </a:blip>
          <a:stretch>
            <a:fillRect/>
          </a:stretch>
        </p:blipFill>
        <p:spPr>
          <a:xfrm>
            <a:off x="4572000" y="1291225"/>
            <a:ext cx="4335575" cy="29705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Binary Heaps for Priority Queues??</a:t>
            </a:r>
            <a:endParaRPr/>
          </a:p>
        </p:txBody>
      </p:sp>
      <p:sp>
        <p:nvSpPr>
          <p:cNvPr id="341" name="Google Shape;341;p49"/>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thoughts:</a:t>
            </a:r>
            <a:endParaRPr/>
          </a:p>
          <a:p>
            <a:pPr indent="-311150" lvl="0" marL="457200" rtl="0" algn="l">
              <a:spcBef>
                <a:spcPts val="1600"/>
              </a:spcBef>
              <a:spcAft>
                <a:spcPts val="0"/>
              </a:spcAft>
              <a:buSzPts val="1300"/>
              <a:buChar char="●"/>
            </a:pPr>
            <a:r>
              <a:rPr lang="en"/>
              <a:t>binary heaps allow us to insert and remove in a priority queue in O(lg n)</a:t>
            </a:r>
            <a:endParaRPr/>
          </a:p>
          <a:p>
            <a:pPr indent="-311150" lvl="0" marL="457200" rtl="0" algn="l">
              <a:spcBef>
                <a:spcPts val="0"/>
              </a:spcBef>
              <a:spcAft>
                <a:spcPts val="0"/>
              </a:spcAft>
              <a:buSzPts val="1300"/>
              <a:buChar char="●"/>
            </a:pPr>
            <a:r>
              <a:rPr lang="en"/>
              <a:t>this was the same complexity we could have achieved using red-black trees</a:t>
            </a:r>
            <a:endParaRPr/>
          </a:p>
          <a:p>
            <a:pPr indent="-311150" lvl="0" marL="457200" rtl="0" algn="l">
              <a:spcBef>
                <a:spcPts val="0"/>
              </a:spcBef>
              <a:spcAft>
                <a:spcPts val="0"/>
              </a:spcAft>
              <a:buSzPts val="1300"/>
              <a:buChar char="●"/>
            </a:pPr>
            <a:r>
              <a:rPr lang="en"/>
              <a:t>so why bother with binary heaps?</a:t>
            </a:r>
            <a:endParaRPr/>
          </a:p>
          <a:p>
            <a:pPr indent="0" lvl="0" marL="0" rtl="0" algn="l">
              <a:spcBef>
                <a:spcPts val="1600"/>
              </a:spcBef>
              <a:spcAft>
                <a:spcPts val="1600"/>
              </a:spcAft>
              <a:buNone/>
            </a:pPr>
            <a:r>
              <a:rPr b="1" lang="en"/>
              <a:t>Answer:</a:t>
            </a:r>
            <a:r>
              <a:rPr lang="en"/>
              <a:t> using a red-black tree to implement a priority queue is a little like killing fly with a sledge hammer! It is effective, by takes a lot more energy than necessary. Although both structures give us O(lg n), the binary heap has MUCH smaller constants and so is faster in practice.</a:t>
            </a:r>
            <a:endParaRPr/>
          </a:p>
        </p:txBody>
      </p:sp>
      <p:sp>
        <p:nvSpPr>
          <p:cNvPr id="342" name="Google Shape;342;p49"/>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thoughts:</a:t>
            </a:r>
            <a:endParaRPr/>
          </a:p>
          <a:p>
            <a:pPr indent="-311150" lvl="0" marL="457200" rtl="0" algn="l">
              <a:spcBef>
                <a:spcPts val="1600"/>
              </a:spcBef>
              <a:spcAft>
                <a:spcPts val="0"/>
              </a:spcAft>
              <a:buSzPts val="1300"/>
              <a:buChar char="●"/>
            </a:pPr>
            <a:r>
              <a:rPr lang="en"/>
              <a:t>there is a kind of heap called a </a:t>
            </a:r>
            <a:r>
              <a:rPr lang="en"/>
              <a:t>fibonacci</a:t>
            </a:r>
            <a:r>
              <a:rPr lang="en"/>
              <a:t> heap that provides (using so-called "amortized analysis") insert and removal in O(1)</a:t>
            </a:r>
            <a:endParaRPr/>
          </a:p>
          <a:p>
            <a:pPr indent="-311150" lvl="0" marL="457200" rtl="0" algn="l">
              <a:spcBef>
                <a:spcPts val="0"/>
              </a:spcBef>
              <a:spcAft>
                <a:spcPts val="0"/>
              </a:spcAft>
              <a:buSzPts val="1300"/>
              <a:buChar char="●"/>
            </a:pPr>
            <a:r>
              <a:rPr lang="en"/>
              <a:t>that's really cool and impressive!</a:t>
            </a:r>
            <a:endParaRPr/>
          </a:p>
          <a:p>
            <a:pPr indent="-311150" lvl="0" marL="457200" rtl="0" algn="l">
              <a:spcBef>
                <a:spcPts val="0"/>
              </a:spcBef>
              <a:spcAft>
                <a:spcPts val="0"/>
              </a:spcAft>
              <a:buSzPts val="1300"/>
              <a:buChar char="●"/>
            </a:pPr>
            <a:r>
              <a:rPr lang="en"/>
              <a:t>so, why don't we use fibonacci heaps instead of binary heaps?</a:t>
            </a:r>
            <a:endParaRPr/>
          </a:p>
          <a:p>
            <a:pPr indent="0" lvl="0" marL="0" rtl="0" algn="l">
              <a:spcBef>
                <a:spcPts val="1600"/>
              </a:spcBef>
              <a:spcAft>
                <a:spcPts val="1600"/>
              </a:spcAft>
              <a:buNone/>
            </a:pPr>
            <a:r>
              <a:rPr lang="en"/>
              <a:t>Yes, its true that fibonacci heaps are O(1) (amortized). But they have bigger constants than a binary heap so in practice you will not experience the benefit except for VERY large values of 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Java's Built-In PriorityQueue Class</a:t>
            </a:r>
            <a:endParaRPr/>
          </a:p>
        </p:txBody>
      </p:sp>
      <p:sp>
        <p:nvSpPr>
          <p:cNvPr id="348" name="Google Shape;348;p50"/>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 provides a built-in PriorityQueue class.</a:t>
            </a:r>
            <a:endParaRPr/>
          </a:p>
          <a:p>
            <a:pPr indent="0" lvl="0" marL="0" rtl="0" algn="l">
              <a:spcBef>
                <a:spcPts val="1600"/>
              </a:spcBef>
              <a:spcAft>
                <a:spcPts val="0"/>
              </a:spcAft>
              <a:buNone/>
            </a:pPr>
            <a:r>
              <a:rPr lang="en"/>
              <a:t>See: </a:t>
            </a:r>
            <a:r>
              <a:rPr lang="en" u="sng">
                <a:solidFill>
                  <a:schemeClr val="hlink"/>
                </a:solidFill>
                <a:hlinkClick r:id="rId3"/>
              </a:rPr>
              <a:t>https://docs.oracle.com/javase/10/docs/api/java/util/PriorityQueue.html</a:t>
            </a:r>
            <a:endParaRPr/>
          </a:p>
          <a:p>
            <a:pPr indent="-311150" lvl="0" marL="457200" rtl="0" algn="l">
              <a:spcBef>
                <a:spcPts val="1600"/>
              </a:spcBef>
              <a:spcAft>
                <a:spcPts val="0"/>
              </a:spcAft>
              <a:buSzPts val="1300"/>
              <a:buChar char="●"/>
            </a:pPr>
            <a:r>
              <a:rPr lang="en"/>
              <a:t>Whatever objects you are inserting into the priority must define .compareTo() (or utilize a comparator).</a:t>
            </a:r>
            <a:endParaRPr/>
          </a:p>
          <a:p>
            <a:pPr indent="-311150" lvl="0" marL="457200" rtl="0" algn="l">
              <a:spcBef>
                <a:spcPts val="0"/>
              </a:spcBef>
              <a:spcAft>
                <a:spcPts val="0"/>
              </a:spcAft>
              <a:buSzPts val="1300"/>
              <a:buChar char="●"/>
            </a:pPr>
            <a:r>
              <a:rPr lang="en"/>
              <a:t>Easy peasy!</a:t>
            </a:r>
            <a:endParaRPr/>
          </a:p>
          <a:p>
            <a:pPr indent="0" lvl="0" marL="0" rtl="0" algn="l">
              <a:spcBef>
                <a:spcPts val="1600"/>
              </a:spcBef>
              <a:spcAft>
                <a:spcPts val="1600"/>
              </a:spcAft>
              <a:buNone/>
            </a:pPr>
            <a:r>
              <a:rPr b="1" lang="en"/>
              <a:t>Exercise</a:t>
            </a:r>
            <a:r>
              <a:rPr lang="en"/>
              <a:t> (left to reader): Write a Node class that will give Nodes with a larger count higher priority. Write the class so it will work with this program.</a:t>
            </a:r>
            <a:endParaRPr/>
          </a:p>
        </p:txBody>
      </p:sp>
      <p:sp>
        <p:nvSpPr>
          <p:cNvPr id="349" name="Google Shape;349;p50"/>
          <p:cNvSpPr txBox="1"/>
          <p:nvPr>
            <p:ph idx="2" type="body"/>
          </p:nvPr>
        </p:nvSpPr>
        <p:spPr>
          <a:xfrm>
            <a:off x="4643600" y="1391575"/>
            <a:ext cx="43764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PriorityQueue&lt;Node&gt; q= new PriorityQueue&lt;Node&gt;()</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Node x</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Node("Fred",3))</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Node("Amy",6))</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Node("Sam",1))</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Node("Alice",10))</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Node("Mark",5))</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q.add(new Node("Bobby",7))</a:t>
            </a:r>
            <a:r>
              <a:rPr lang="en" sz="1100">
                <a:solidFill>
                  <a:srgbClr val="80803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while (q.size() &gt; 0) </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x</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 q</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remove</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000000"/>
                </a:solidFill>
                <a:highlight>
                  <a:srgbClr val="FFFFFF"/>
                </a:highlight>
                <a:latin typeface="Courier New"/>
                <a:ea typeface="Courier New"/>
                <a:cs typeface="Courier New"/>
                <a:sym typeface="Courier New"/>
              </a:rPr>
              <a:t>   </a:t>
            </a:r>
            <a:r>
              <a:rPr b="1" lang="en" sz="1100">
                <a:solidFill>
                  <a:srgbClr val="BB7977"/>
                </a:solidFill>
                <a:highlight>
                  <a:srgbClr val="FFFFFF"/>
                </a:highlight>
                <a:latin typeface="Courier New"/>
                <a:ea typeface="Courier New"/>
                <a:cs typeface="Courier New"/>
                <a:sym typeface="Courier New"/>
              </a:rPr>
              <a:t>System</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out</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println</a:t>
            </a:r>
            <a:r>
              <a:rPr lang="en" sz="1100">
                <a:solidFill>
                  <a:srgbClr val="808030"/>
                </a:solidFill>
                <a:highlight>
                  <a:srgbClr val="FFFFFF"/>
                </a:highlight>
                <a:latin typeface="Courier New"/>
                <a:ea typeface="Courier New"/>
                <a:cs typeface="Courier New"/>
                <a:sym typeface="Courier New"/>
              </a:rPr>
              <a:t>(</a:t>
            </a:r>
            <a:r>
              <a:rPr lang="en" sz="1100">
                <a:solidFill>
                  <a:srgbClr val="000000"/>
                </a:solidFill>
                <a:highlight>
                  <a:srgbClr val="FFFFFF"/>
                </a:highlight>
                <a:latin typeface="Courier New"/>
                <a:ea typeface="Courier New"/>
                <a:cs typeface="Courier New"/>
                <a:sym typeface="Courier New"/>
              </a:rPr>
              <a:t>x</a:t>
            </a:r>
            <a:r>
              <a:rPr lang="en" sz="1100">
                <a:solidFill>
                  <a:srgbClr val="808030"/>
                </a:solidFill>
                <a:highlight>
                  <a:srgbClr val="FFFFFF"/>
                </a:highlight>
                <a:latin typeface="Courier New"/>
                <a:ea typeface="Courier New"/>
                <a:cs typeface="Courier New"/>
                <a:sym typeface="Courier New"/>
              </a:rPr>
              <a:t>)</a:t>
            </a: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 sz="1100">
                <a:solidFill>
                  <a:srgbClr val="800080"/>
                </a:solidFill>
                <a:highlight>
                  <a:srgbClr val="FFFFFF"/>
                </a:highlight>
                <a:latin typeface="Courier New"/>
                <a:ea typeface="Courier New"/>
                <a:cs typeface="Courier New"/>
                <a:sym typeface="Courier New"/>
              </a:rPr>
              <a:t>}</a:t>
            </a:r>
            <a:endParaRPr sz="1100">
              <a:solidFill>
                <a:srgbClr val="00000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Traversing Graphs</a:t>
            </a:r>
            <a:endParaRPr/>
          </a:p>
        </p:txBody>
      </p:sp>
      <p:sp>
        <p:nvSpPr>
          <p:cNvPr id="355" name="Google Shape;355;p51"/>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any structure we build one of the most common actions is to traverse the structure.</a:t>
            </a:r>
            <a:endParaRPr/>
          </a:p>
          <a:p>
            <a:pPr indent="0" lvl="0" marL="0" rtl="0" algn="l">
              <a:spcBef>
                <a:spcPts val="1600"/>
              </a:spcBef>
              <a:spcAft>
                <a:spcPts val="0"/>
              </a:spcAft>
              <a:buNone/>
            </a:pPr>
            <a:r>
              <a:rPr lang="en"/>
              <a:t>Traverse = visit every element in the structure.</a:t>
            </a:r>
            <a:endParaRPr/>
          </a:p>
          <a:p>
            <a:pPr indent="0" lvl="0" marL="0" rtl="0" algn="l">
              <a:spcBef>
                <a:spcPts val="1600"/>
              </a:spcBef>
              <a:spcAft>
                <a:spcPts val="1600"/>
              </a:spcAft>
              <a:buNone/>
            </a:pPr>
            <a:r>
              <a:rPr lang="en"/>
              <a:t>In the case of a graph we want to visit all the vertices. The order in which we visit vertices is not obvious since in many graphs the number of possible paths to visit every node is exponential.</a:t>
            </a:r>
            <a:endParaRPr/>
          </a:p>
        </p:txBody>
      </p:sp>
      <p:sp>
        <p:nvSpPr>
          <p:cNvPr id="356" name="Google Shape;356;p51"/>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two widely used graph traversal techniques:</a:t>
            </a:r>
            <a:endParaRPr/>
          </a:p>
          <a:p>
            <a:pPr indent="-311150" lvl="0" marL="457200" rtl="0" algn="l">
              <a:spcBef>
                <a:spcPts val="1600"/>
              </a:spcBef>
              <a:spcAft>
                <a:spcPts val="0"/>
              </a:spcAft>
              <a:buSzPts val="1300"/>
              <a:buChar char="●"/>
            </a:pPr>
            <a:r>
              <a:rPr b="1" lang="en"/>
              <a:t>Depth-first search (DFS)</a:t>
            </a:r>
            <a:r>
              <a:rPr lang="en"/>
              <a:t> - from the starting vertex we traverse as far into the graph as possible, backing up only when necessary</a:t>
            </a:r>
            <a:endParaRPr/>
          </a:p>
          <a:p>
            <a:pPr indent="-311150" lvl="0" marL="457200" rtl="0" algn="l">
              <a:spcBef>
                <a:spcPts val="0"/>
              </a:spcBef>
              <a:spcAft>
                <a:spcPts val="0"/>
              </a:spcAft>
              <a:buSzPts val="1300"/>
              <a:buChar char="●"/>
            </a:pPr>
            <a:r>
              <a:rPr b="1" lang="en"/>
              <a:t>Breadth-first search (BFS)</a:t>
            </a:r>
            <a:r>
              <a:rPr lang="en"/>
              <a:t> - from the starting vertex we first visit those vertices that are adjacent (i.e., one step away) ... and the we visit those vertices that are two steps away ... and then three steps away, 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Algorithms</a:t>
            </a:r>
            <a:endParaRPr/>
          </a:p>
        </p:txBody>
      </p:sp>
      <p:sp>
        <p:nvSpPr>
          <p:cNvPr id="105" name="Google Shape;105;p1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computer science an </a:t>
            </a:r>
            <a:r>
              <a:rPr b="1" lang="en"/>
              <a:t>algorithm</a:t>
            </a:r>
            <a:r>
              <a:rPr lang="en"/>
              <a:t> is typically defined as a </a:t>
            </a:r>
            <a:r>
              <a:rPr i="1" lang="en"/>
              <a:t>"series of steps to solve a problem that will finish in a finite number of steps."</a:t>
            </a:r>
            <a:endParaRPr i="1"/>
          </a:p>
          <a:p>
            <a:pPr indent="-311150" lvl="0" marL="457200" rtl="0" algn="l">
              <a:spcBef>
                <a:spcPts val="1600"/>
              </a:spcBef>
              <a:spcAft>
                <a:spcPts val="0"/>
              </a:spcAft>
              <a:buSzPts val="1300"/>
              <a:buChar char="●"/>
            </a:pPr>
            <a:r>
              <a:rPr lang="en"/>
              <a:t>algorithms exist in a variety of human endeavors and are expressed in a language appropriate to the discipline</a:t>
            </a:r>
            <a:endParaRPr/>
          </a:p>
          <a:p>
            <a:pPr indent="-311150" lvl="0" marL="457200" rtl="0" algn="l">
              <a:spcBef>
                <a:spcPts val="0"/>
              </a:spcBef>
              <a:spcAft>
                <a:spcPts val="0"/>
              </a:spcAft>
              <a:buSzPts val="1300"/>
              <a:buChar char="●"/>
            </a:pPr>
            <a:r>
              <a:rPr lang="en"/>
              <a:t>e.g., recipes are algorithms for cooking; playbooks are algorithms for a sport; etc.</a:t>
            </a:r>
            <a:endParaRPr/>
          </a:p>
          <a:p>
            <a:pPr indent="-311150" lvl="0" marL="457200" rtl="0" algn="l">
              <a:spcBef>
                <a:spcPts val="0"/>
              </a:spcBef>
              <a:spcAft>
                <a:spcPts val="0"/>
              </a:spcAft>
              <a:buSzPts val="1300"/>
              <a:buChar char="●"/>
            </a:pPr>
            <a:r>
              <a:rPr lang="en"/>
              <a:t>In computer science algorithms are typically expressed using a </a:t>
            </a:r>
            <a:r>
              <a:rPr b="1" lang="en"/>
              <a:t>flow chart</a:t>
            </a:r>
            <a:r>
              <a:rPr lang="en"/>
              <a:t> or using </a:t>
            </a:r>
            <a:r>
              <a:rPr b="1" lang="en"/>
              <a:t>pseudocode</a:t>
            </a:r>
            <a:endParaRPr b="1"/>
          </a:p>
        </p:txBody>
      </p:sp>
      <p:sp>
        <p:nvSpPr>
          <p:cNvPr id="106" name="Google Shape;106;p16"/>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We will use pseudocode to express algorithms in this course. Pseudocode is not a particular language, but is written in such a way as to be language-neutral and understood by other computer scientists.</a:t>
            </a:r>
            <a:endParaRPr/>
          </a:p>
          <a:p>
            <a:pPr indent="0" lvl="0" marL="0" rtl="0" algn="l">
              <a:spcBef>
                <a:spcPts val="1600"/>
              </a:spcBef>
              <a:spcAft>
                <a:spcPts val="0"/>
              </a:spcAft>
              <a:buNone/>
            </a:pPr>
            <a:r>
              <a:rPr lang="en"/>
              <a:t>Q: What is the difference between an algorithm and a program?</a:t>
            </a:r>
            <a:endParaRPr/>
          </a:p>
          <a:p>
            <a:pPr indent="0" lvl="0" marL="0" rtl="0" algn="l">
              <a:spcBef>
                <a:spcPts val="1600"/>
              </a:spcBef>
              <a:spcAft>
                <a:spcPts val="1600"/>
              </a:spcAft>
              <a:buNone/>
            </a:pPr>
            <a:r>
              <a:rPr lang="en"/>
              <a:t>A: A program is written in a specific language known to a computer and as such is an implementation of an algorithm.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Pseudocode for DFS and BFS</a:t>
            </a:r>
            <a:endParaRPr/>
          </a:p>
        </p:txBody>
      </p:sp>
      <p:sp>
        <p:nvSpPr>
          <p:cNvPr id="362" name="Google Shape;362;p52"/>
          <p:cNvSpPr txBox="1"/>
          <p:nvPr>
            <p:ph idx="1" type="body"/>
          </p:nvPr>
        </p:nvSpPr>
        <p:spPr>
          <a:xfrm>
            <a:off x="481450" y="1391575"/>
            <a:ext cx="3957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latin typeface="Courier New"/>
                <a:ea typeface="Courier New"/>
                <a:cs typeface="Courier New"/>
                <a:sym typeface="Courier New"/>
              </a:rPr>
              <a:t>Dep</a:t>
            </a:r>
            <a:r>
              <a:rPr lang="en" sz="1100" u="sng">
                <a:latin typeface="Courier New"/>
                <a:ea typeface="Courier New"/>
                <a:cs typeface="Courier New"/>
                <a:sym typeface="Courier New"/>
              </a:rPr>
              <a:t>thFirstSearch(startVertex)</a:t>
            </a:r>
            <a:endParaRPr sz="1100" u="sng">
              <a:latin typeface="Courier New"/>
              <a:ea typeface="Courier New"/>
              <a:cs typeface="Courier New"/>
              <a:sym typeface="Courier New"/>
            </a:endParaRPr>
          </a:p>
          <a:p>
            <a:pPr indent="0" lvl="0" marL="0" rtl="0" algn="l">
              <a:spcBef>
                <a:spcPts val="0"/>
              </a:spcBef>
              <a:spcAft>
                <a:spcPts val="0"/>
              </a:spcAft>
              <a:buNone/>
            </a:pPr>
            <a:r>
              <a:t/>
            </a:r>
            <a:endParaRPr sz="1100" u="sng">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startVertex on a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startVertex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while (stack is not empty)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curr = remove elem from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process curr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for each unvisited neighbor of curr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neighbor of curr onto the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neighbor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endfor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endwhile</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1600"/>
              </a:spcAft>
              <a:buNone/>
            </a:pPr>
            <a:r>
              <a:t/>
            </a:r>
            <a:endParaRPr>
              <a:latin typeface="Courier New"/>
              <a:ea typeface="Courier New"/>
              <a:cs typeface="Courier New"/>
              <a:sym typeface="Courier New"/>
            </a:endParaRPr>
          </a:p>
        </p:txBody>
      </p:sp>
      <p:sp>
        <p:nvSpPr>
          <p:cNvPr id="363" name="Google Shape;363;p52"/>
          <p:cNvSpPr txBox="1"/>
          <p:nvPr>
            <p:ph idx="2" type="body"/>
          </p:nvPr>
        </p:nvSpPr>
        <p:spPr>
          <a:xfrm>
            <a:off x="4697825" y="1391575"/>
            <a:ext cx="3957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latin typeface="Courier New"/>
                <a:ea typeface="Courier New"/>
                <a:cs typeface="Courier New"/>
                <a:sym typeface="Courier New"/>
              </a:rPr>
              <a:t>BreadthFirstSearch(startVertex)</a:t>
            </a:r>
            <a:endParaRPr sz="1100" u="sng">
              <a:latin typeface="Courier New"/>
              <a:ea typeface="Courier New"/>
              <a:cs typeface="Courier New"/>
              <a:sym typeface="Courier New"/>
            </a:endParaRPr>
          </a:p>
          <a:p>
            <a:pPr indent="0" lvl="0" marL="0" rtl="0" algn="l">
              <a:spcBef>
                <a:spcPts val="0"/>
              </a:spcBef>
              <a:spcAft>
                <a:spcPts val="0"/>
              </a:spcAft>
              <a:buNone/>
            </a:pPr>
            <a:r>
              <a:t/>
            </a:r>
            <a:endParaRPr sz="1100" u="sng">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startVertex on a queue</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startVertex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while (queue is not empty)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curr = remove elem from queue</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process curr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for each unvisited neighbor of curr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neighbor of curr onto the queue</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neighbor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endfor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endwhile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Tracing DFS</a:t>
            </a:r>
            <a:endParaRPr/>
          </a:p>
        </p:txBody>
      </p:sp>
      <p:sp>
        <p:nvSpPr>
          <p:cNvPr id="369" name="Google Shape;369;p5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trace a DFS in a graph we keep track of:</a:t>
            </a:r>
            <a:endParaRPr/>
          </a:p>
          <a:p>
            <a:pPr indent="-311150" lvl="0" marL="457200" rtl="0" algn="l">
              <a:spcBef>
                <a:spcPts val="1600"/>
              </a:spcBef>
              <a:spcAft>
                <a:spcPts val="0"/>
              </a:spcAft>
              <a:buSzPts val="1300"/>
              <a:buChar char="●"/>
            </a:pPr>
            <a:r>
              <a:rPr lang="en"/>
              <a:t>The state of the stack</a:t>
            </a:r>
            <a:endParaRPr/>
          </a:p>
          <a:p>
            <a:pPr indent="-311150" lvl="0" marL="457200" rtl="0" algn="l">
              <a:spcBef>
                <a:spcPts val="0"/>
              </a:spcBef>
              <a:spcAft>
                <a:spcPts val="0"/>
              </a:spcAft>
              <a:buSzPts val="1300"/>
              <a:buChar char="●"/>
            </a:pPr>
            <a:r>
              <a:rPr lang="en"/>
              <a:t>Which nodes have been visited</a:t>
            </a:r>
            <a:endParaRPr/>
          </a:p>
          <a:p>
            <a:pPr indent="-311150" lvl="0" marL="457200" rtl="0" algn="l">
              <a:spcBef>
                <a:spcPts val="0"/>
              </a:spcBef>
              <a:spcAft>
                <a:spcPts val="0"/>
              </a:spcAft>
              <a:buSzPts val="1300"/>
              <a:buChar char="●"/>
            </a:pPr>
            <a:r>
              <a:rPr lang="en"/>
              <a:t>Which nodes have been processed</a:t>
            </a:r>
            <a:endParaRPr/>
          </a:p>
          <a:p>
            <a:pPr indent="-311150" lvl="0" marL="457200" rtl="0" algn="l">
              <a:spcBef>
                <a:spcPts val="0"/>
              </a:spcBef>
              <a:spcAft>
                <a:spcPts val="0"/>
              </a:spcAft>
              <a:buSzPts val="1300"/>
              <a:buChar char="●"/>
            </a:pPr>
            <a:r>
              <a:rPr lang="en"/>
              <a:t>The order in which nodes have been processed</a:t>
            </a:r>
            <a:endParaRPr/>
          </a:p>
          <a:p>
            <a:pPr indent="-311150" lvl="0" marL="457200" rtl="0" algn="l">
              <a:spcBef>
                <a:spcPts val="0"/>
              </a:spcBef>
              <a:spcAft>
                <a:spcPts val="0"/>
              </a:spcAft>
              <a:buSzPts val="1300"/>
              <a:buChar char="●"/>
            </a:pPr>
            <a:r>
              <a:rPr lang="en"/>
              <a:t>The edges from which each node was discovered</a:t>
            </a:r>
            <a:endParaRPr/>
          </a:p>
        </p:txBody>
      </p:sp>
      <p:pic>
        <p:nvPicPr>
          <p:cNvPr id="370" name="Google Shape;370;p53"/>
          <p:cNvPicPr preferRelativeResize="0"/>
          <p:nvPr/>
        </p:nvPicPr>
        <p:blipFill>
          <a:blip r:embed="rId3">
            <a:alphaModFix/>
          </a:blip>
          <a:stretch>
            <a:fillRect/>
          </a:stretch>
        </p:blipFill>
        <p:spPr>
          <a:xfrm>
            <a:off x="4454625" y="1251800"/>
            <a:ext cx="4335575" cy="246253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DFS Example</a:t>
            </a:r>
            <a:endParaRPr/>
          </a:p>
        </p:txBody>
      </p:sp>
      <p:pic>
        <p:nvPicPr>
          <p:cNvPr id="376" name="Google Shape;376;p54"/>
          <p:cNvPicPr preferRelativeResize="0"/>
          <p:nvPr/>
        </p:nvPicPr>
        <p:blipFill>
          <a:blip r:embed="rId3">
            <a:alphaModFix/>
          </a:blip>
          <a:stretch>
            <a:fillRect/>
          </a:stretch>
        </p:blipFill>
        <p:spPr>
          <a:xfrm>
            <a:off x="477725" y="1468675"/>
            <a:ext cx="8343900" cy="3305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BFS Example</a:t>
            </a:r>
            <a:endParaRPr/>
          </a:p>
        </p:txBody>
      </p:sp>
      <p:pic>
        <p:nvPicPr>
          <p:cNvPr id="382" name="Google Shape;382;p55"/>
          <p:cNvPicPr preferRelativeResize="0"/>
          <p:nvPr/>
        </p:nvPicPr>
        <p:blipFill>
          <a:blip r:embed="rId3">
            <a:alphaModFix/>
          </a:blip>
          <a:stretch>
            <a:fillRect/>
          </a:stretch>
        </p:blipFill>
        <p:spPr>
          <a:xfrm>
            <a:off x="307325" y="1352475"/>
            <a:ext cx="8343900" cy="3305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Contrasting DFS and BFS</a:t>
            </a:r>
            <a:endParaRPr/>
          </a:p>
        </p:txBody>
      </p:sp>
      <p:sp>
        <p:nvSpPr>
          <p:cNvPr id="388" name="Google Shape;388;p5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 completed DFS/BFS graphs which show the order in which nodes were processed and the discovery paths.</a:t>
            </a:r>
            <a:endParaRPr/>
          </a:p>
          <a:p>
            <a:pPr indent="0" lvl="0" marL="0" rtl="0" algn="l">
              <a:spcBef>
                <a:spcPts val="1600"/>
              </a:spcBef>
              <a:spcAft>
                <a:spcPts val="0"/>
              </a:spcAft>
              <a:buNone/>
            </a:pPr>
            <a:r>
              <a:rPr b="1" lang="en"/>
              <a:t>DFS</a:t>
            </a:r>
            <a:r>
              <a:rPr lang="en"/>
              <a:t> - Goes a-e-i-h as its initial path (getting further and further away from the start vertex ... until it reaches a dead end). Then it backtracks as little as possible (to f) and continues its deep dive from there.</a:t>
            </a:r>
            <a:endParaRPr/>
          </a:p>
          <a:p>
            <a:pPr indent="0" lvl="0" marL="0" rtl="0" algn="l">
              <a:spcBef>
                <a:spcPts val="1600"/>
              </a:spcBef>
              <a:spcAft>
                <a:spcPts val="1600"/>
              </a:spcAft>
              <a:buNone/>
            </a:pPr>
            <a:r>
              <a:rPr b="1" lang="en"/>
              <a:t>BFS</a:t>
            </a:r>
            <a:r>
              <a:rPr lang="en"/>
              <a:t> - Goes a-b-d-e (all of which are adjacent to the start vertex) and then expands to c-g-i (all of which are two steps away from the start), and the finally to f-h (three steps away from start).</a:t>
            </a:r>
            <a:endParaRPr/>
          </a:p>
        </p:txBody>
      </p:sp>
      <p:pic>
        <p:nvPicPr>
          <p:cNvPr id="389" name="Google Shape;389;p56"/>
          <p:cNvPicPr preferRelativeResize="0"/>
          <p:nvPr/>
        </p:nvPicPr>
        <p:blipFill>
          <a:blip r:embed="rId3">
            <a:alphaModFix/>
          </a:blip>
          <a:stretch>
            <a:fillRect/>
          </a:stretch>
        </p:blipFill>
        <p:spPr>
          <a:xfrm>
            <a:off x="4656025" y="1259525"/>
            <a:ext cx="4314825" cy="2543175"/>
          </a:xfrm>
          <a:prstGeom prst="rect">
            <a:avLst/>
          </a:prstGeom>
          <a:noFill/>
          <a:ln>
            <a:noFill/>
          </a:ln>
        </p:spPr>
      </p:pic>
      <p:sp>
        <p:nvSpPr>
          <p:cNvPr id="390" name="Google Shape;390;p56"/>
          <p:cNvSpPr txBox="1"/>
          <p:nvPr>
            <p:ph idx="1" type="body"/>
          </p:nvPr>
        </p:nvSpPr>
        <p:spPr>
          <a:xfrm>
            <a:off x="4840050" y="3578775"/>
            <a:ext cx="3928800" cy="111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Exercise: </a:t>
            </a:r>
            <a:r>
              <a:rPr lang="en"/>
              <a:t>Create a graph with 9 or 10 vertices and then perform a DFS and BFS </a:t>
            </a:r>
            <a:r>
              <a:rPr lang="en"/>
              <a:t>search. Compare the results and observe their differing behaviors.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Complexity of DFS and BFS</a:t>
            </a:r>
            <a:endParaRPr/>
          </a:p>
        </p:txBody>
      </p:sp>
      <p:sp>
        <p:nvSpPr>
          <p:cNvPr id="396" name="Google Shape;396;p5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DFS and BFS have same complexity because they work in the same way except for stack vs. queue. Recall that stack/queue insert/remove are O(1).</a:t>
            </a:r>
            <a:endParaRPr/>
          </a:p>
          <a:p>
            <a:pPr indent="0" lvl="0" marL="0" rtl="0" algn="l">
              <a:spcBef>
                <a:spcPts val="1600"/>
              </a:spcBef>
              <a:spcAft>
                <a:spcPts val="0"/>
              </a:spcAft>
              <a:buNone/>
            </a:pPr>
            <a:r>
              <a:rPr lang="en"/>
              <a:t>Notation:</a:t>
            </a:r>
            <a:endParaRPr/>
          </a:p>
          <a:p>
            <a:pPr indent="457200" lvl="0" marL="0" rtl="0" algn="l">
              <a:spcBef>
                <a:spcPts val="0"/>
              </a:spcBef>
              <a:spcAft>
                <a:spcPts val="0"/>
              </a:spcAft>
              <a:buNone/>
            </a:pPr>
            <a:r>
              <a:rPr lang="en"/>
              <a:t>|V| = number of vertices in graph</a:t>
            </a:r>
            <a:endParaRPr/>
          </a:p>
          <a:p>
            <a:pPr indent="457200" lvl="0" marL="0" rtl="0" algn="l">
              <a:spcBef>
                <a:spcPts val="0"/>
              </a:spcBef>
              <a:spcAft>
                <a:spcPts val="0"/>
              </a:spcAft>
              <a:buNone/>
            </a:pPr>
            <a:r>
              <a:rPr lang="en"/>
              <a:t>|E| = number of edges in graph</a:t>
            </a:r>
            <a:endParaRPr/>
          </a:p>
          <a:p>
            <a:pPr indent="0" lvl="0" marL="0" rtl="0" algn="l">
              <a:spcBef>
                <a:spcPts val="0"/>
              </a:spcBef>
              <a:spcAft>
                <a:spcPts val="0"/>
              </a:spcAft>
              <a:buNone/>
            </a:pPr>
            <a:r>
              <a:t/>
            </a:r>
            <a:endParaRPr/>
          </a:p>
          <a:p>
            <a:pPr indent="-311150" lvl="0" marL="457200" rtl="0" algn="l">
              <a:spcBef>
                <a:spcPts val="0"/>
              </a:spcBef>
              <a:spcAft>
                <a:spcPts val="0"/>
              </a:spcAft>
              <a:buSzPts val="1300"/>
              <a:buChar char="●"/>
            </a:pPr>
            <a:r>
              <a:rPr lang="en"/>
              <a:t>The while loop happens |V| times</a:t>
            </a:r>
            <a:endParaRPr/>
          </a:p>
          <a:p>
            <a:pPr indent="-311150" lvl="0" marL="457200" rtl="0" algn="l">
              <a:spcBef>
                <a:spcPts val="0"/>
              </a:spcBef>
              <a:spcAft>
                <a:spcPts val="0"/>
              </a:spcAft>
              <a:buSzPts val="1300"/>
              <a:buChar char="●"/>
            </a:pPr>
            <a:r>
              <a:rPr lang="en"/>
              <a:t>The for loop is hard to imagine because we go over a few edges each time ... but over the course of the entire algorithm we consider every edge! (|E| edges)</a:t>
            </a:r>
            <a:endParaRPr/>
          </a:p>
          <a:p>
            <a:pPr indent="-311150" lvl="0" marL="457200" rtl="0" algn="l">
              <a:spcBef>
                <a:spcPts val="0"/>
              </a:spcBef>
              <a:spcAft>
                <a:spcPts val="0"/>
              </a:spcAft>
              <a:buSzPts val="1300"/>
              <a:buChar char="●"/>
            </a:pPr>
            <a:r>
              <a:rPr lang="en"/>
              <a:t>Total complexity: O(|V| + |E|)</a:t>
            </a:r>
            <a:endParaRPr/>
          </a:p>
        </p:txBody>
      </p:sp>
      <p:sp>
        <p:nvSpPr>
          <p:cNvPr id="397" name="Google Shape;397;p57"/>
          <p:cNvSpPr txBox="1"/>
          <p:nvPr>
            <p:ph idx="2" type="body"/>
          </p:nvPr>
        </p:nvSpPr>
        <p:spPr>
          <a:xfrm>
            <a:off x="4643600" y="1391575"/>
            <a:ext cx="41715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latin typeface="Courier New"/>
                <a:ea typeface="Courier New"/>
                <a:cs typeface="Courier New"/>
                <a:sym typeface="Courier New"/>
              </a:rPr>
              <a:t>DepthFirstSearch(startVertex)</a:t>
            </a:r>
            <a:endParaRPr sz="1100" u="sng">
              <a:latin typeface="Courier New"/>
              <a:ea typeface="Courier New"/>
              <a:cs typeface="Courier New"/>
              <a:sym typeface="Courier New"/>
            </a:endParaRPr>
          </a:p>
          <a:p>
            <a:pPr indent="0" lvl="0" marL="0" rtl="0" algn="l">
              <a:spcBef>
                <a:spcPts val="0"/>
              </a:spcBef>
              <a:spcAft>
                <a:spcPts val="0"/>
              </a:spcAft>
              <a:buNone/>
            </a:pPr>
            <a:r>
              <a:t/>
            </a:r>
            <a:endParaRPr sz="1100" u="sng">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startVertex on a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startVertex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while (stack is not empty)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curr = remove elem from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process curr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for each unvisited neighbor of curr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put neighbor of curr onto the stack</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mark neighbor as visited</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endfor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endwhile</a:t>
            </a:r>
            <a:endParaRPr sz="1100">
              <a:latin typeface="Courier New"/>
              <a:ea typeface="Courier New"/>
              <a:cs typeface="Courier New"/>
              <a:sym typeface="Courier New"/>
            </a:endParaRPr>
          </a:p>
          <a:p>
            <a:pPr indent="0" lvl="0" marL="0" rtl="0" algn="l">
              <a:spcBef>
                <a:spcPts val="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8"/>
          <p:cNvSpPr txBox="1"/>
          <p:nvPr>
            <p:ph type="title"/>
          </p:nvPr>
        </p:nvSpPr>
        <p:spPr>
          <a:xfrm>
            <a:off x="727800" y="571925"/>
            <a:ext cx="377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Konigsberg Bridge Problem</a:t>
            </a:r>
            <a:endParaRPr/>
          </a:p>
        </p:txBody>
      </p:sp>
      <p:sp>
        <p:nvSpPr>
          <p:cNvPr id="403" name="Google Shape;403;p5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 image to the right which depicts four land masses (A, B, C, and D) at the confluence to two rivers. There are seven bridges across the rivers connecting various land masses.</a:t>
            </a:r>
            <a:endParaRPr/>
          </a:p>
          <a:p>
            <a:pPr indent="0" lvl="0" marL="0" rtl="0" algn="l">
              <a:spcBef>
                <a:spcPts val="1600"/>
              </a:spcBef>
              <a:spcAft>
                <a:spcPts val="0"/>
              </a:spcAft>
              <a:buNone/>
            </a:pPr>
            <a:r>
              <a:rPr b="1" lang="en"/>
              <a:t>Goal:</a:t>
            </a:r>
            <a:r>
              <a:rPr lang="en"/>
              <a:t> Find a path in which each bridge is crossed exactly once (i.e., every bridge is crossed and no bridge is cross twice). You can start on any land mass and end on any land mass.</a:t>
            </a:r>
            <a:endParaRPr/>
          </a:p>
          <a:p>
            <a:pPr indent="0" lvl="0" marL="0" rtl="0" algn="l">
              <a:spcBef>
                <a:spcPts val="1600"/>
              </a:spcBef>
              <a:spcAft>
                <a:spcPts val="1600"/>
              </a:spcAft>
              <a:buNone/>
            </a:pPr>
            <a:r>
              <a:rPr b="1" lang="en"/>
              <a:t>Exercise:</a:t>
            </a:r>
            <a:r>
              <a:rPr lang="en"/>
              <a:t> Take 5 minutes or so to come up with your chosen path to solve this problem.</a:t>
            </a:r>
            <a:endParaRPr/>
          </a:p>
        </p:txBody>
      </p:sp>
      <p:pic>
        <p:nvPicPr>
          <p:cNvPr id="404" name="Google Shape;404;p58"/>
          <p:cNvPicPr preferRelativeResize="0"/>
          <p:nvPr/>
        </p:nvPicPr>
        <p:blipFill>
          <a:blip r:embed="rId3">
            <a:alphaModFix/>
          </a:blip>
          <a:stretch>
            <a:fillRect/>
          </a:stretch>
        </p:blipFill>
        <p:spPr>
          <a:xfrm>
            <a:off x="4679250" y="802500"/>
            <a:ext cx="4335574" cy="2112866"/>
          </a:xfrm>
          <a:prstGeom prst="rect">
            <a:avLst/>
          </a:prstGeom>
          <a:noFill/>
          <a:ln>
            <a:noFill/>
          </a:ln>
        </p:spPr>
      </p:pic>
      <p:sp>
        <p:nvSpPr>
          <p:cNvPr id="405" name="Google Shape;405;p58"/>
          <p:cNvSpPr txBox="1"/>
          <p:nvPr>
            <p:ph idx="1" type="body"/>
          </p:nvPr>
        </p:nvSpPr>
        <p:spPr>
          <a:xfrm>
            <a:off x="4679250" y="3100875"/>
            <a:ext cx="4252200" cy="12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is compliments of: </a:t>
            </a:r>
            <a:r>
              <a:rPr lang="en" sz="1000" u="sng">
                <a:solidFill>
                  <a:schemeClr val="hlink"/>
                </a:solidFill>
                <a:hlinkClick r:id="rId4"/>
              </a:rPr>
              <a:t>https://www.maa.org/press/periodicals/convergence/leonard-eulers-solution-to-the-konigsberg-bridge-problem</a:t>
            </a:r>
            <a:endParaRPr sz="1000"/>
          </a:p>
          <a:p>
            <a:pPr indent="0" lvl="0" marL="0" rtl="0" algn="l">
              <a:spcBef>
                <a:spcPts val="1600"/>
              </a:spcBef>
              <a:spcAft>
                <a:spcPts val="16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to Konigsberg Bridge Problem</a:t>
            </a:r>
            <a:endParaRPr/>
          </a:p>
        </p:txBody>
      </p:sp>
      <p:sp>
        <p:nvSpPr>
          <p:cNvPr id="411" name="Google Shape;411;p59"/>
          <p:cNvSpPr txBox="1"/>
          <p:nvPr>
            <p:ph idx="1" type="body"/>
          </p:nvPr>
        </p:nvSpPr>
        <p:spPr>
          <a:xfrm>
            <a:off x="729325" y="1391475"/>
            <a:ext cx="34956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think about this </a:t>
            </a:r>
            <a:r>
              <a:rPr lang="en"/>
              <a:t>problem</a:t>
            </a:r>
            <a:r>
              <a:rPr lang="en"/>
              <a:t> we can consider several representations of it as depicted to the right.</a:t>
            </a:r>
            <a:endParaRPr/>
          </a:p>
          <a:p>
            <a:pPr indent="0" lvl="0" marL="0" rtl="0" algn="l">
              <a:spcBef>
                <a:spcPts val="1600"/>
              </a:spcBef>
              <a:spcAft>
                <a:spcPts val="0"/>
              </a:spcAft>
              <a:buNone/>
            </a:pPr>
            <a:r>
              <a:rPr lang="en"/>
              <a:t>Graph - Removes extraneous details and allows us to focus on the problem without distraction.</a:t>
            </a:r>
            <a:endParaRPr/>
          </a:p>
          <a:p>
            <a:pPr indent="0" lvl="0" marL="0" rtl="0" algn="l">
              <a:spcBef>
                <a:spcPts val="1600"/>
              </a:spcBef>
              <a:spcAft>
                <a:spcPts val="0"/>
              </a:spcAft>
              <a:buNone/>
            </a:pPr>
            <a:r>
              <a:rPr lang="en"/>
              <a:t>Matrix - Shows connections in systematic way</a:t>
            </a:r>
            <a:endParaRPr/>
          </a:p>
          <a:p>
            <a:pPr indent="0" lvl="0" marL="0" rtl="0" algn="l">
              <a:spcBef>
                <a:spcPts val="1600"/>
              </a:spcBef>
              <a:spcAft>
                <a:spcPts val="1600"/>
              </a:spcAft>
              <a:buNone/>
            </a:pPr>
            <a:r>
              <a:rPr lang="en"/>
              <a:t>Degree Labels - Turns out to </a:t>
            </a:r>
            <a:r>
              <a:rPr lang="en"/>
              <a:t>yield</a:t>
            </a:r>
            <a:r>
              <a:rPr lang="en"/>
              <a:t> useful information for this particular problem.</a:t>
            </a:r>
            <a:endParaRPr/>
          </a:p>
        </p:txBody>
      </p:sp>
      <p:sp>
        <p:nvSpPr>
          <p:cNvPr id="412" name="Google Shape;412;p59"/>
          <p:cNvSpPr txBox="1"/>
          <p:nvPr>
            <p:ph idx="2" type="body"/>
          </p:nvPr>
        </p:nvSpPr>
        <p:spPr>
          <a:xfrm>
            <a:off x="4643600" y="3563275"/>
            <a:ext cx="3774300" cy="77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Solution path: </a:t>
            </a:r>
            <a:endParaRPr b="1"/>
          </a:p>
        </p:txBody>
      </p:sp>
      <p:pic>
        <p:nvPicPr>
          <p:cNvPr id="413" name="Google Shape;413;p59"/>
          <p:cNvPicPr preferRelativeResize="0"/>
          <p:nvPr/>
        </p:nvPicPr>
        <p:blipFill>
          <a:blip r:embed="rId3">
            <a:alphaModFix/>
          </a:blip>
          <a:stretch>
            <a:fillRect/>
          </a:stretch>
        </p:blipFill>
        <p:spPr>
          <a:xfrm>
            <a:off x="4224850" y="1198350"/>
            <a:ext cx="4880550" cy="1938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Euler Paths / Cycles (Pronounced Oiler)</a:t>
            </a:r>
            <a:endParaRPr/>
          </a:p>
        </p:txBody>
      </p:sp>
      <p:sp>
        <p:nvSpPr>
          <p:cNvPr id="419" name="Google Shape;419;p60"/>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previous slide we left the solution path blank because there is no solution for the given graph!</a:t>
            </a:r>
            <a:endParaRPr/>
          </a:p>
          <a:p>
            <a:pPr indent="0" lvl="0" marL="0" rtl="0" algn="l">
              <a:spcBef>
                <a:spcPts val="1600"/>
              </a:spcBef>
              <a:spcAft>
                <a:spcPts val="0"/>
              </a:spcAft>
              <a:buNone/>
            </a:pPr>
            <a:r>
              <a:rPr lang="en"/>
              <a:t>This problem (i.e., visit every edge in a graph exactly once) is named for a mathematician (Euler).</a:t>
            </a:r>
            <a:endParaRPr/>
          </a:p>
          <a:p>
            <a:pPr indent="0" lvl="0" marL="0" rtl="0" algn="l">
              <a:spcBef>
                <a:spcPts val="1600"/>
              </a:spcBef>
              <a:spcAft>
                <a:spcPts val="0"/>
              </a:spcAft>
              <a:buNone/>
            </a:pPr>
            <a:r>
              <a:rPr lang="en"/>
              <a:t>An </a:t>
            </a:r>
            <a:r>
              <a:rPr b="1" lang="en"/>
              <a:t>Euler Path</a:t>
            </a:r>
            <a:r>
              <a:rPr lang="en"/>
              <a:t> is a path through a graph in which every edge is crossed exactly once.</a:t>
            </a:r>
            <a:endParaRPr/>
          </a:p>
          <a:p>
            <a:pPr indent="0" lvl="0" marL="0" rtl="0" algn="l">
              <a:spcBef>
                <a:spcPts val="1600"/>
              </a:spcBef>
              <a:spcAft>
                <a:spcPts val="1600"/>
              </a:spcAft>
              <a:buNone/>
            </a:pPr>
            <a:r>
              <a:rPr lang="en"/>
              <a:t>An </a:t>
            </a:r>
            <a:r>
              <a:rPr b="1" lang="en"/>
              <a:t>Euler Cycle</a:t>
            </a:r>
            <a:r>
              <a:rPr lang="en"/>
              <a:t> is a cycle in a graph in which every edge is crossed exactly once.</a:t>
            </a:r>
            <a:endParaRPr/>
          </a:p>
        </p:txBody>
      </p:sp>
      <p:sp>
        <p:nvSpPr>
          <p:cNvPr id="420" name="Google Shape;420;p60"/>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Euler proved the following theorem:</a:t>
            </a:r>
            <a:endParaRPr/>
          </a:p>
          <a:p>
            <a:pPr indent="0" lvl="0" marL="457200" rtl="0" algn="l">
              <a:spcBef>
                <a:spcPts val="1600"/>
              </a:spcBef>
              <a:spcAft>
                <a:spcPts val="0"/>
              </a:spcAft>
              <a:buNone/>
            </a:pPr>
            <a:r>
              <a:rPr i="1" lang="en" sz="1200"/>
              <a:t>A (connected) graph has an Euler path if and only if there are no vertices with odd degree or there are exactly two vertices with odd degree.</a:t>
            </a:r>
            <a:endParaRPr i="1" sz="1200"/>
          </a:p>
          <a:p>
            <a:pPr indent="0" lvl="0" marL="0" rtl="0" algn="l">
              <a:spcBef>
                <a:spcPts val="1600"/>
              </a:spcBef>
              <a:spcAft>
                <a:spcPts val="0"/>
              </a:spcAft>
              <a:buNone/>
            </a:pPr>
            <a:r>
              <a:rPr b="1" lang="en" sz="1200"/>
              <a:t>Exercise:</a:t>
            </a:r>
            <a:r>
              <a:rPr lang="en" sz="1200"/>
              <a:t> Write down answers to these questions:</a:t>
            </a:r>
            <a:endParaRPr sz="1200"/>
          </a:p>
          <a:p>
            <a:pPr indent="-304800" lvl="0" marL="457200" rtl="0" algn="l">
              <a:spcBef>
                <a:spcPts val="1600"/>
              </a:spcBef>
              <a:spcAft>
                <a:spcPts val="0"/>
              </a:spcAft>
              <a:buSzPts val="1200"/>
              <a:buChar char="●"/>
            </a:pPr>
            <a:r>
              <a:rPr lang="en" sz="1200"/>
              <a:t>What is the difference between "if" and "if and only if"?</a:t>
            </a:r>
            <a:endParaRPr sz="1200"/>
          </a:p>
          <a:p>
            <a:pPr indent="-304800" lvl="0" marL="457200" rtl="0" algn="l">
              <a:spcBef>
                <a:spcPts val="0"/>
              </a:spcBef>
              <a:spcAft>
                <a:spcPts val="0"/>
              </a:spcAft>
              <a:buSzPts val="1200"/>
              <a:buChar char="●"/>
            </a:pPr>
            <a:r>
              <a:rPr lang="en" sz="1200"/>
              <a:t>Do you see why this theorem proves that a solution to the Konigsberg Bridge Problem doesn't exist?</a:t>
            </a:r>
            <a:endParaRPr sz="1200"/>
          </a:p>
          <a:p>
            <a:pPr indent="-304800" lvl="0" marL="457200" rtl="0" algn="l">
              <a:spcBef>
                <a:spcPts val="0"/>
              </a:spcBef>
              <a:spcAft>
                <a:spcPts val="0"/>
              </a:spcAft>
              <a:buSzPts val="1200"/>
              <a:buChar char="●"/>
            </a:pPr>
            <a:r>
              <a:rPr lang="en" sz="1200"/>
              <a:t>What about graphs in which only one of the vertices have odd degree? (HINT: Draw such a graph and experiment with it).</a:t>
            </a: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Euler Paths / Cycles (Solution to Exercise)</a:t>
            </a:r>
            <a:endParaRPr/>
          </a:p>
        </p:txBody>
      </p:sp>
      <p:sp>
        <p:nvSpPr>
          <p:cNvPr id="426" name="Google Shape;426;p61"/>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What is the difference between "if" and "if and only if"?</a:t>
            </a:r>
            <a:endParaRPr i="1" sz="1200"/>
          </a:p>
          <a:p>
            <a:pPr indent="0" lvl="0" marL="0" rtl="0" algn="l">
              <a:spcBef>
                <a:spcPts val="1600"/>
              </a:spcBef>
              <a:spcAft>
                <a:spcPts val="0"/>
              </a:spcAft>
              <a:buNone/>
            </a:pPr>
            <a:r>
              <a:rPr lang="en" sz="1200"/>
              <a:t>The statement: "I take an umbrella to work if and only if it is raining when I leave the house," means:</a:t>
            </a:r>
            <a:endParaRPr sz="1200"/>
          </a:p>
          <a:p>
            <a:pPr indent="-304800" lvl="0" marL="457200" rtl="0" algn="l">
              <a:spcBef>
                <a:spcPts val="1600"/>
              </a:spcBef>
              <a:spcAft>
                <a:spcPts val="0"/>
              </a:spcAft>
              <a:buSzPts val="1200"/>
              <a:buChar char="●"/>
            </a:pPr>
            <a:r>
              <a:rPr lang="en" sz="1200"/>
              <a:t>if I take an umbrella to work it is raining when I leave the house AND</a:t>
            </a:r>
            <a:endParaRPr sz="1200"/>
          </a:p>
          <a:p>
            <a:pPr indent="-304800" lvl="0" marL="457200" rtl="0" algn="l">
              <a:spcBef>
                <a:spcPts val="0"/>
              </a:spcBef>
              <a:spcAft>
                <a:spcPts val="0"/>
              </a:spcAft>
              <a:buSzPts val="1200"/>
              <a:buChar char="●"/>
            </a:pPr>
            <a:r>
              <a:rPr lang="en" sz="1200"/>
              <a:t>if it is raining when I leave the house I take an umbrella to work</a:t>
            </a:r>
            <a:endParaRPr sz="1200"/>
          </a:p>
          <a:p>
            <a:pPr indent="0" lvl="0" marL="0" rtl="0" algn="l">
              <a:spcBef>
                <a:spcPts val="1600"/>
              </a:spcBef>
              <a:spcAft>
                <a:spcPts val="0"/>
              </a:spcAft>
              <a:buNone/>
            </a:pPr>
            <a:r>
              <a:rPr lang="en" sz="1200"/>
              <a:t>That is different than merely saying: "if it is raining when I leave the house then I take an umbrella with me." (because in this case I may take my umbrella to work even if it is not raining when I leave the house)</a:t>
            </a:r>
            <a:endParaRPr sz="1200"/>
          </a:p>
          <a:p>
            <a:pPr indent="0" lvl="0" marL="0" rtl="0" algn="l">
              <a:spcBef>
                <a:spcPts val="1600"/>
              </a:spcBef>
              <a:spcAft>
                <a:spcPts val="1600"/>
              </a:spcAft>
              <a:buNone/>
            </a:pPr>
            <a:r>
              <a:t/>
            </a:r>
            <a:endParaRPr/>
          </a:p>
        </p:txBody>
      </p:sp>
      <p:sp>
        <p:nvSpPr>
          <p:cNvPr id="427" name="Google Shape;427;p61"/>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Do you see why this theorem proves that a solution to the Konigsberg Bridge Problem doesn't exist?</a:t>
            </a:r>
            <a:endParaRPr i="1" sz="1200"/>
          </a:p>
          <a:p>
            <a:pPr indent="0" lvl="0" marL="0" rtl="0" algn="l">
              <a:spcBef>
                <a:spcPts val="1600"/>
              </a:spcBef>
              <a:spcAft>
                <a:spcPts val="0"/>
              </a:spcAft>
              <a:buNone/>
            </a:pPr>
            <a:r>
              <a:rPr lang="en" sz="1200"/>
              <a:t>The Konigsberg graph has 4 vertices with odd degree therefore it does not have an Euler Path.</a:t>
            </a:r>
            <a:endParaRPr sz="1200"/>
          </a:p>
          <a:p>
            <a:pPr indent="0" lvl="0" marL="0" rtl="0" algn="l">
              <a:spcBef>
                <a:spcPts val="1600"/>
              </a:spcBef>
              <a:spcAft>
                <a:spcPts val="0"/>
              </a:spcAft>
              <a:buNone/>
            </a:pPr>
            <a:r>
              <a:rPr i="1" lang="en" sz="1200"/>
              <a:t>What about graphs in which only one of the vertices have odd degree? (HINT: Draw such a graph and experiment with it).</a:t>
            </a:r>
            <a:endParaRPr i="1" sz="1200"/>
          </a:p>
          <a:p>
            <a:pPr indent="0" lvl="0" marL="0" rtl="0" algn="l">
              <a:spcBef>
                <a:spcPts val="1600"/>
              </a:spcBef>
              <a:spcAft>
                <a:spcPts val="0"/>
              </a:spcAft>
              <a:buNone/>
            </a:pPr>
            <a:r>
              <a:rPr lang="en" sz="1200"/>
              <a:t>It is not possible to create a graph in which only one vertex has odd degree.</a:t>
            </a:r>
            <a:endParaRPr sz="12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Measuring Algorithm Complexity</a:t>
            </a:r>
            <a:endParaRPr/>
          </a:p>
        </p:txBody>
      </p:sp>
      <p:sp>
        <p:nvSpPr>
          <p:cNvPr id="112" name="Google Shape;112;p1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typically interested in one of these:</a:t>
            </a:r>
            <a:endParaRPr/>
          </a:p>
          <a:p>
            <a:pPr indent="0" lvl="0" marL="0" rtl="0" algn="l">
              <a:spcBef>
                <a:spcPts val="1600"/>
              </a:spcBef>
              <a:spcAft>
                <a:spcPts val="0"/>
              </a:spcAft>
              <a:buNone/>
            </a:pPr>
            <a:r>
              <a:rPr b="1" lang="en"/>
              <a:t>Space complexity</a:t>
            </a:r>
            <a:r>
              <a:rPr lang="en"/>
              <a:t> = i.e., how much memory (working space) does an algorithm require</a:t>
            </a:r>
            <a:endParaRPr/>
          </a:p>
          <a:p>
            <a:pPr indent="0" lvl="0" marL="0" rtl="0" algn="l">
              <a:spcBef>
                <a:spcPts val="1600"/>
              </a:spcBef>
              <a:spcAft>
                <a:spcPts val="0"/>
              </a:spcAft>
              <a:buNone/>
            </a:pPr>
            <a:r>
              <a:rPr b="1" lang="en"/>
              <a:t>Time complexity</a:t>
            </a:r>
            <a:r>
              <a:rPr lang="en"/>
              <a:t> = how many steps must be performed before the algorithm completes</a:t>
            </a:r>
            <a:endParaRPr/>
          </a:p>
          <a:p>
            <a:pPr indent="0" lvl="0" marL="0" rtl="0" algn="l">
              <a:spcBef>
                <a:spcPts val="1600"/>
              </a:spcBef>
              <a:spcAft>
                <a:spcPts val="1600"/>
              </a:spcAft>
              <a:buNone/>
            </a:pPr>
            <a:r>
              <a:rPr lang="en"/>
              <a:t>In this course will will focus primarily on time complexity.</a:t>
            </a:r>
            <a:endParaRPr/>
          </a:p>
        </p:txBody>
      </p:sp>
      <p:sp>
        <p:nvSpPr>
          <p:cNvPr id="113" name="Google Shape;113;p17"/>
          <p:cNvSpPr txBox="1"/>
          <p:nvPr>
            <p:ph idx="2" type="body"/>
          </p:nvPr>
        </p:nvSpPr>
        <p:spPr>
          <a:xfrm>
            <a:off x="4641900" y="969975"/>
            <a:ext cx="3774300" cy="3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Algorithm Analysis vs. Program Analysis</a:t>
            </a:r>
            <a:endParaRPr b="1"/>
          </a:p>
          <a:p>
            <a:pPr indent="0" lvl="0" marL="0" rtl="0" algn="l">
              <a:spcBef>
                <a:spcPts val="1600"/>
              </a:spcBef>
              <a:spcAft>
                <a:spcPts val="1600"/>
              </a:spcAft>
              <a:buNone/>
            </a:pPr>
            <a:r>
              <a:t/>
            </a:r>
            <a:endParaRPr/>
          </a:p>
        </p:txBody>
      </p:sp>
      <p:graphicFrame>
        <p:nvGraphicFramePr>
          <p:cNvPr id="114" name="Google Shape;114;p17"/>
          <p:cNvGraphicFramePr/>
          <p:nvPr/>
        </p:nvGraphicFramePr>
        <p:xfrm>
          <a:off x="4572000" y="1619250"/>
          <a:ext cx="3000000" cy="3000000"/>
        </p:xfrm>
        <a:graphic>
          <a:graphicData uri="http://schemas.openxmlformats.org/drawingml/2006/table">
            <a:tbl>
              <a:tblPr>
                <a:noFill/>
                <a:tableStyleId>{202899AC-2467-4D78-8314-A99CF8C71737}</a:tableStyleId>
              </a:tblPr>
              <a:tblGrid>
                <a:gridCol w="1809750"/>
                <a:gridCol w="1809750"/>
              </a:tblGrid>
              <a:tr h="381000">
                <a:tc>
                  <a:txBody>
                    <a:bodyPr/>
                    <a:lstStyle/>
                    <a:p>
                      <a:pPr indent="0" lvl="0" marL="0" rtl="0" algn="l">
                        <a:spcBef>
                          <a:spcPts val="0"/>
                        </a:spcBef>
                        <a:spcAft>
                          <a:spcPts val="0"/>
                        </a:spcAft>
                        <a:buNone/>
                      </a:pPr>
                      <a:r>
                        <a:rPr lang="en"/>
                        <a:t>Algorithm Analysis</a:t>
                      </a:r>
                      <a:endParaRPr/>
                    </a:p>
                  </a:txBody>
                  <a:tcPr marT="91425" marB="91425" marR="91425" marL="91425"/>
                </a:tc>
                <a:tc>
                  <a:txBody>
                    <a:bodyPr/>
                    <a:lstStyle/>
                    <a:p>
                      <a:pPr indent="0" lvl="0" marL="0" rtl="0" algn="l">
                        <a:spcBef>
                          <a:spcPts val="0"/>
                        </a:spcBef>
                        <a:spcAft>
                          <a:spcPts val="0"/>
                        </a:spcAft>
                        <a:buNone/>
                      </a:pPr>
                      <a:r>
                        <a:rPr lang="en"/>
                        <a:t>Program Analysis</a:t>
                      </a:r>
                      <a:endParaRPr/>
                    </a:p>
                  </a:txBody>
                  <a:tcPr marT="91425" marB="91425" marR="91425" marL="91425"/>
                </a:tc>
              </a:tr>
              <a:tr h="381000">
                <a:tc>
                  <a:txBody>
                    <a:bodyPr/>
                    <a:lstStyle/>
                    <a:p>
                      <a:pPr indent="0" lvl="0" marL="0" rtl="0" algn="l">
                        <a:spcBef>
                          <a:spcPts val="0"/>
                        </a:spcBef>
                        <a:spcAft>
                          <a:spcPts val="0"/>
                        </a:spcAft>
                        <a:buNone/>
                      </a:pPr>
                      <a:r>
                        <a:rPr lang="en" sz="1000"/>
                        <a:t>Uses an analytical model (Random Access Machine)</a:t>
                      </a:r>
                      <a:endParaRPr sz="1000"/>
                    </a:p>
                  </a:txBody>
                  <a:tcPr marT="91425" marB="91425" marR="91425" marL="91425"/>
                </a:tc>
                <a:tc>
                  <a:txBody>
                    <a:bodyPr/>
                    <a:lstStyle/>
                    <a:p>
                      <a:pPr indent="0" lvl="0" marL="0" rtl="0" algn="l">
                        <a:spcBef>
                          <a:spcPts val="0"/>
                        </a:spcBef>
                        <a:spcAft>
                          <a:spcPts val="0"/>
                        </a:spcAft>
                        <a:buNone/>
                      </a:pPr>
                      <a:r>
                        <a:rPr lang="en" sz="1000"/>
                        <a:t>Uses a computer</a:t>
                      </a:r>
                      <a:endParaRPr sz="1000"/>
                    </a:p>
                  </a:txBody>
                  <a:tcPr marT="91425" marB="91425" marR="91425" marL="91425"/>
                </a:tc>
              </a:tr>
              <a:tr h="381000">
                <a:tc>
                  <a:txBody>
                    <a:bodyPr/>
                    <a:lstStyle/>
                    <a:p>
                      <a:pPr indent="0" lvl="0" marL="0" rtl="0" algn="l">
                        <a:spcBef>
                          <a:spcPts val="0"/>
                        </a:spcBef>
                        <a:spcAft>
                          <a:spcPts val="0"/>
                        </a:spcAft>
                        <a:buNone/>
                      </a:pPr>
                      <a:r>
                        <a:rPr lang="en" sz="1000"/>
                        <a:t>Time is measure in steps</a:t>
                      </a:r>
                      <a:endParaRPr sz="1000"/>
                    </a:p>
                  </a:txBody>
                  <a:tcPr marT="91425" marB="91425" marR="91425" marL="91425"/>
                </a:tc>
                <a:tc>
                  <a:txBody>
                    <a:bodyPr/>
                    <a:lstStyle/>
                    <a:p>
                      <a:pPr indent="0" lvl="0" marL="0" rtl="0" algn="l">
                        <a:spcBef>
                          <a:spcPts val="0"/>
                        </a:spcBef>
                        <a:spcAft>
                          <a:spcPts val="0"/>
                        </a:spcAft>
                        <a:buNone/>
                      </a:pPr>
                      <a:r>
                        <a:rPr lang="en" sz="1000"/>
                        <a:t>Times is measured by a clock</a:t>
                      </a:r>
                      <a:endParaRPr sz="1000"/>
                    </a:p>
                  </a:txBody>
                  <a:tcPr marT="91425" marB="91425" marR="91425" marL="91425"/>
                </a:tc>
              </a:tr>
              <a:tr h="381000">
                <a:tc>
                  <a:txBody>
                    <a:bodyPr/>
                    <a:lstStyle/>
                    <a:p>
                      <a:pPr indent="0" lvl="0" marL="0" rtl="0" algn="l">
                        <a:spcBef>
                          <a:spcPts val="0"/>
                        </a:spcBef>
                        <a:spcAft>
                          <a:spcPts val="0"/>
                        </a:spcAft>
                        <a:buNone/>
                      </a:pPr>
                      <a:r>
                        <a:rPr lang="en" sz="1000"/>
                        <a:t>Worst-case analysis</a:t>
                      </a:r>
                      <a:endParaRPr sz="1000"/>
                    </a:p>
                  </a:txBody>
                  <a:tcPr marT="91425" marB="91425" marR="91425" marL="91425"/>
                </a:tc>
                <a:tc>
                  <a:txBody>
                    <a:bodyPr/>
                    <a:lstStyle/>
                    <a:p>
                      <a:pPr indent="0" lvl="0" marL="0" rtl="0" algn="l">
                        <a:spcBef>
                          <a:spcPts val="0"/>
                        </a:spcBef>
                        <a:spcAft>
                          <a:spcPts val="0"/>
                        </a:spcAft>
                        <a:buNone/>
                      </a:pPr>
                      <a:r>
                        <a:rPr lang="en" sz="1000"/>
                        <a:t>Specific-case analysis</a:t>
                      </a:r>
                      <a:endParaRPr sz="1000"/>
                    </a:p>
                  </a:txBody>
                  <a:tcPr marT="91425" marB="91425" marR="91425" marL="91425"/>
                </a:tc>
              </a:tr>
              <a:tr h="381000">
                <a:tc>
                  <a:txBody>
                    <a:bodyPr/>
                    <a:lstStyle/>
                    <a:p>
                      <a:pPr indent="0" lvl="0" marL="0" rtl="0" algn="l">
                        <a:spcBef>
                          <a:spcPts val="0"/>
                        </a:spcBef>
                        <a:spcAft>
                          <a:spcPts val="0"/>
                        </a:spcAft>
                        <a:buNone/>
                      </a:pPr>
                      <a:r>
                        <a:rPr lang="en" sz="1000"/>
                        <a:t>Classify algorithms asymptotically</a:t>
                      </a:r>
                      <a:endParaRPr sz="1000"/>
                    </a:p>
                  </a:txBody>
                  <a:tcPr marT="91425" marB="91425" marR="91425" marL="91425"/>
                </a:tc>
                <a:tc>
                  <a:txBody>
                    <a:bodyPr/>
                    <a:lstStyle/>
                    <a:p>
                      <a:pPr indent="0" lvl="0" marL="0" rtl="0" algn="l">
                        <a:spcBef>
                          <a:spcPts val="0"/>
                        </a:spcBef>
                        <a:spcAft>
                          <a:spcPts val="0"/>
                        </a:spcAft>
                        <a:buNone/>
                      </a:pPr>
                      <a:r>
                        <a:rPr lang="en" sz="1000"/>
                        <a:t>Classify program by comparing run-times</a:t>
                      </a:r>
                      <a:endParaRPr sz="1000"/>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Theorem for Euler Cycle</a:t>
            </a:r>
            <a:endParaRPr/>
          </a:p>
        </p:txBody>
      </p:sp>
      <p:sp>
        <p:nvSpPr>
          <p:cNvPr id="433" name="Google Shape;433;p62"/>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Recall the theorem regarding the existence of an Euler path:</a:t>
            </a:r>
            <a:endParaRPr/>
          </a:p>
          <a:p>
            <a:pPr indent="0" lvl="0" marL="457200" rtl="0" algn="l">
              <a:spcBef>
                <a:spcPts val="1600"/>
              </a:spcBef>
              <a:spcAft>
                <a:spcPts val="0"/>
              </a:spcAft>
              <a:buNone/>
            </a:pPr>
            <a:r>
              <a:rPr i="1" lang="en" sz="1200"/>
              <a:t>A (connected) graph has an Euler path if and only if there are no vertices with odd degree or there are exactly two vertices with odd degree.</a:t>
            </a:r>
            <a:endParaRPr i="1" sz="1200"/>
          </a:p>
          <a:p>
            <a:pPr indent="0" lvl="0" marL="0" rtl="0" algn="l">
              <a:spcBef>
                <a:spcPts val="1600"/>
              </a:spcBef>
              <a:spcAft>
                <a:spcPts val="1600"/>
              </a:spcAft>
              <a:buNone/>
            </a:pPr>
            <a:r>
              <a:rPr lang="en"/>
              <a:t>Interestingly, if the graph has two vertices of odd degree then the path will have to start at one of them and end at the other!</a:t>
            </a:r>
            <a:endParaRPr/>
          </a:p>
        </p:txBody>
      </p:sp>
      <p:sp>
        <p:nvSpPr>
          <p:cNvPr id="434" name="Google Shape;434;p62"/>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similar theorem related to the existence of an Euler Cycle:</a:t>
            </a:r>
            <a:endParaRPr/>
          </a:p>
          <a:p>
            <a:pPr indent="0" lvl="0" marL="457200" rtl="0" algn="l">
              <a:spcBef>
                <a:spcPts val="1600"/>
              </a:spcBef>
              <a:spcAft>
                <a:spcPts val="0"/>
              </a:spcAft>
              <a:buNone/>
            </a:pPr>
            <a:r>
              <a:rPr i="1" lang="en" sz="1200"/>
              <a:t>A (connected) graph has an Euler cycle if and only if there are no vertices with odd degree </a:t>
            </a:r>
            <a:endParaRPr i="1" sz="1200"/>
          </a:p>
          <a:p>
            <a:pPr indent="0" lvl="0" marL="0" rtl="0" algn="l">
              <a:spcBef>
                <a:spcPts val="1600"/>
              </a:spcBef>
              <a:spcAft>
                <a:spcPts val="0"/>
              </a:spcAft>
              <a:buNone/>
            </a:pPr>
            <a:r>
              <a:rPr lang="en"/>
              <a:t>NOTE: Cost to determine whether a cycle/path exists ... you must calculate degree of every vertex. Assuming you have an adjacency list representation this can be done in O(|V| + |E|)</a:t>
            </a:r>
            <a:endParaRPr/>
          </a:p>
          <a:p>
            <a:pPr indent="0" lvl="0" marL="0" rtl="0" algn="l">
              <a:spcBef>
                <a:spcPts val="1600"/>
              </a:spcBef>
              <a:spcAft>
                <a:spcPts val="16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3"/>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Hamiltonian Cycles</a:t>
            </a:r>
            <a:endParaRPr/>
          </a:p>
        </p:txBody>
      </p:sp>
      <p:sp>
        <p:nvSpPr>
          <p:cNvPr id="440" name="Google Shape;440;p6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a:t>
            </a:r>
            <a:r>
              <a:rPr b="1" lang="en"/>
              <a:t>Hamiltonian Cycle</a:t>
            </a:r>
            <a:r>
              <a:rPr lang="en"/>
              <a:t> in a (connected) graph is a cycle in which every vertex is visited exactly once (except the starting vertex which is visited a second time in the last step of the cycle).</a:t>
            </a:r>
            <a:endParaRPr/>
          </a:p>
          <a:p>
            <a:pPr indent="0" lvl="0" marL="0" rtl="0" algn="l">
              <a:spcBef>
                <a:spcPts val="1600"/>
              </a:spcBef>
              <a:spcAft>
                <a:spcPts val="0"/>
              </a:spcAft>
              <a:buNone/>
            </a:pPr>
            <a:r>
              <a:rPr lang="en"/>
              <a:t>Although this problem has a very similar feel to that of an Euler cycle it has surprising different results.</a:t>
            </a:r>
            <a:endParaRPr/>
          </a:p>
          <a:p>
            <a:pPr indent="0" lvl="0" marL="0" rtl="0" algn="l">
              <a:spcBef>
                <a:spcPts val="1600"/>
              </a:spcBef>
              <a:spcAft>
                <a:spcPts val="0"/>
              </a:spcAft>
              <a:buNone/>
            </a:pPr>
            <a:r>
              <a:rPr lang="en"/>
              <a:t>In particular there is no known efficient method for identifying whether such a cycle exists.</a:t>
            </a:r>
            <a:endParaRPr/>
          </a:p>
          <a:p>
            <a:pPr indent="0" lvl="0" marL="0" rtl="0" algn="l">
              <a:spcBef>
                <a:spcPts val="1600"/>
              </a:spcBef>
              <a:spcAft>
                <a:spcPts val="0"/>
              </a:spcAft>
              <a:buNone/>
            </a:pPr>
            <a:r>
              <a:rPr lang="en"/>
              <a:t>In the worst case, the best known algorithms to solve this problem are exponential in complexity!</a:t>
            </a:r>
            <a:endParaRPr/>
          </a:p>
          <a:p>
            <a:pPr indent="0" lvl="0" marL="0" rtl="0" algn="l">
              <a:spcBef>
                <a:spcPts val="1600"/>
              </a:spcBef>
              <a:spcAft>
                <a:spcPts val="1600"/>
              </a:spcAft>
              <a:buNone/>
            </a:pPr>
            <a:r>
              <a:t/>
            </a:r>
            <a:endParaRPr/>
          </a:p>
        </p:txBody>
      </p:sp>
      <p:sp>
        <p:nvSpPr>
          <p:cNvPr id="441" name="Google Shape;441;p63"/>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Theorem:</a:t>
            </a:r>
            <a:r>
              <a:rPr lang="en"/>
              <a:t> In a graph G with n vertices where n &gt;= 3, G has a Hamiltonian circuit if the degree of each vertex is at least n/2.</a:t>
            </a:r>
            <a:endParaRPr/>
          </a:p>
          <a:p>
            <a:pPr indent="0" lvl="0" marL="0" rtl="0" algn="l">
              <a:spcBef>
                <a:spcPts val="1600"/>
              </a:spcBef>
              <a:spcAft>
                <a:spcPts val="0"/>
              </a:spcAft>
              <a:buNone/>
            </a:pPr>
            <a:r>
              <a:rPr b="1" lang="en"/>
              <a:t>Question: </a:t>
            </a:r>
            <a:r>
              <a:rPr lang="en"/>
              <a:t>How does this theorem line up with the claim just made about there being no fast/simple mechanism for determining whether a Hamiltonian path exists?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Muddy City Problem aka Minimal Spanning Trees</a:t>
            </a:r>
            <a:endParaRPr/>
          </a:p>
        </p:txBody>
      </p:sp>
      <p:sp>
        <p:nvSpPr>
          <p:cNvPr id="447" name="Google Shape;447;p64"/>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ten minutes or so to jot down your answer to the following activity: </a:t>
            </a:r>
            <a:endParaRPr/>
          </a:p>
          <a:p>
            <a:pPr indent="0" lvl="0" marL="0" rtl="0" algn="l">
              <a:spcBef>
                <a:spcPts val="1600"/>
              </a:spcBef>
              <a:spcAft>
                <a:spcPts val="0"/>
              </a:spcAft>
              <a:buNone/>
            </a:pPr>
            <a:r>
              <a:rPr lang="en" sz="1000" u="sng">
                <a:solidFill>
                  <a:schemeClr val="hlink"/>
                </a:solidFill>
                <a:hlinkClick r:id="rId3"/>
              </a:rPr>
              <a:t>https://josephus.hsutx.edu/classes/ds/source/muddy_city.pdf</a:t>
            </a:r>
            <a:endParaRPr sz="1000"/>
          </a:p>
          <a:p>
            <a:pPr indent="0" lvl="0" marL="0" rtl="0" algn="l">
              <a:spcBef>
                <a:spcPts val="1600"/>
              </a:spcBef>
              <a:spcAft>
                <a:spcPts val="0"/>
              </a:spcAft>
              <a:buNone/>
            </a:pPr>
            <a:r>
              <a:rPr lang="en"/>
              <a:t>Jot down the cost of your final solution.</a:t>
            </a:r>
            <a:endParaRPr/>
          </a:p>
          <a:p>
            <a:pPr indent="0" lvl="0" marL="0" rtl="0" algn="l">
              <a:spcBef>
                <a:spcPts val="1600"/>
              </a:spcBef>
              <a:spcAft>
                <a:spcPts val="0"/>
              </a:spcAft>
              <a:buNone/>
            </a:pPr>
            <a:r>
              <a:rPr lang="en"/>
              <a:t>Some things to notice about this problem:</a:t>
            </a:r>
            <a:endParaRPr/>
          </a:p>
          <a:p>
            <a:pPr indent="-311150" lvl="0" marL="457200" rtl="0" algn="l">
              <a:spcBef>
                <a:spcPts val="1600"/>
              </a:spcBef>
              <a:spcAft>
                <a:spcPts val="0"/>
              </a:spcAft>
              <a:buSzPts val="1300"/>
              <a:buAutoNum type="arabicPeriod"/>
            </a:pPr>
            <a:r>
              <a:rPr lang="en"/>
              <a:t>The goal was </a:t>
            </a:r>
            <a:r>
              <a:rPr b="1" lang="en"/>
              <a:t>not</a:t>
            </a:r>
            <a:r>
              <a:rPr lang="en"/>
              <a:t> to create a shortest path or to make getting around the town efficient.</a:t>
            </a:r>
            <a:endParaRPr/>
          </a:p>
          <a:p>
            <a:pPr indent="-311150" lvl="0" marL="457200" rtl="0" algn="l">
              <a:spcBef>
                <a:spcPts val="0"/>
              </a:spcBef>
              <a:spcAft>
                <a:spcPts val="0"/>
              </a:spcAft>
              <a:buSzPts val="1300"/>
              <a:buAutoNum type="arabicPeriod"/>
            </a:pPr>
            <a:r>
              <a:rPr lang="en"/>
              <a:t>The goal was to minimize the amount of paving that had to be done.</a:t>
            </a:r>
            <a:endParaRPr/>
          </a:p>
        </p:txBody>
      </p:sp>
      <p:sp>
        <p:nvSpPr>
          <p:cNvPr id="448" name="Google Shape;448;p64"/>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particular problem is an instance of a classic concept in graph theory: a </a:t>
            </a:r>
            <a:r>
              <a:rPr i="1" lang="en"/>
              <a:t>minimal spanning tree</a:t>
            </a:r>
            <a:r>
              <a:rPr lang="en"/>
              <a:t>.</a:t>
            </a:r>
            <a:endParaRPr/>
          </a:p>
          <a:p>
            <a:pPr indent="0" lvl="0" marL="0" rtl="0" algn="l">
              <a:spcBef>
                <a:spcPts val="1600"/>
              </a:spcBef>
              <a:spcAft>
                <a:spcPts val="0"/>
              </a:spcAft>
              <a:buNone/>
            </a:pPr>
            <a:r>
              <a:rPr lang="en"/>
              <a:t>A </a:t>
            </a:r>
            <a:r>
              <a:rPr i="1" lang="en"/>
              <a:t>spanning tree</a:t>
            </a:r>
            <a:r>
              <a:rPr lang="en"/>
              <a:t> of a connected graph is a tree in which connects all vertices of the graph using some subset of edges from the original graph.</a:t>
            </a:r>
            <a:endParaRPr/>
          </a:p>
          <a:p>
            <a:pPr indent="0" lvl="0" marL="0" rtl="0" algn="l">
              <a:spcBef>
                <a:spcPts val="1600"/>
              </a:spcBef>
              <a:spcAft>
                <a:spcPts val="1600"/>
              </a:spcAft>
              <a:buNone/>
            </a:pPr>
            <a:r>
              <a:rPr lang="en"/>
              <a:t>Given a connected graph with weighted edges, </a:t>
            </a:r>
            <a:r>
              <a:rPr i="1" lang="en"/>
              <a:t>a minimal spanning</a:t>
            </a:r>
            <a:r>
              <a:rPr lang="en"/>
              <a:t> </a:t>
            </a:r>
            <a:r>
              <a:rPr lang="en"/>
              <a:t>tree</a:t>
            </a:r>
            <a:r>
              <a:rPr lang="en"/>
              <a:t> (MST) </a:t>
            </a:r>
            <a:r>
              <a:rPr lang="en"/>
              <a:t>is a spanning tree whose sum of edge weights is as small as possible.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Prim's MST Algorithm</a:t>
            </a:r>
            <a:endParaRPr/>
          </a:p>
        </p:txBody>
      </p:sp>
      <p:sp>
        <p:nvSpPr>
          <p:cNvPr id="454" name="Google Shape;454;p65"/>
          <p:cNvSpPr txBox="1"/>
          <p:nvPr>
            <p:ph idx="1" type="body"/>
          </p:nvPr>
        </p:nvSpPr>
        <p:spPr>
          <a:xfrm>
            <a:off x="729325" y="1391475"/>
            <a:ext cx="45072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following algorithm is attributed to Prim:</a:t>
            </a:r>
            <a:endParaRPr/>
          </a:p>
          <a:p>
            <a:pPr indent="0" lvl="0" marL="0" rtl="0" algn="l">
              <a:spcBef>
                <a:spcPts val="0"/>
              </a:spcBef>
              <a:spcAft>
                <a:spcPts val="0"/>
              </a:spcAft>
              <a:buNone/>
            </a:pPr>
            <a:r>
              <a:rPr lang="en" sz="900">
                <a:latin typeface="Courier New"/>
                <a:ea typeface="Courier New"/>
                <a:cs typeface="Courier New"/>
                <a:sym typeface="Courier New"/>
              </a:rPr>
              <a:t>let w[i][j] = weight of edge from vertex i to j</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for each vertex set priority= infinity and prev value = null</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let S = priority queue of vertices not included in tree (yet)</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let x = start vertex (and set its priority to 0)</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for each elem of V</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insert elem into S</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endfor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while S != {} do</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curr = remove smallest cost vertex from S</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for each neighbor of curr do</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if neighbor is in S and w[curr][neighbor] &lt; neighbor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neighbor.priority= w[curr][neighbor]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neighbor.prev= curr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endif</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endfor  </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endwhile</a:t>
            </a:r>
            <a:endParaRPr sz="900">
              <a:latin typeface="Courier New"/>
              <a:ea typeface="Courier New"/>
              <a:cs typeface="Courier New"/>
              <a:sym typeface="Courier New"/>
            </a:endParaRPr>
          </a:p>
          <a:p>
            <a:pPr indent="0" lvl="0" marL="0" rtl="0" algn="l">
              <a:spcBef>
                <a:spcPts val="0"/>
              </a:spcBef>
              <a:spcAft>
                <a:spcPts val="1600"/>
              </a:spcAft>
              <a:buNone/>
            </a:pPr>
            <a:r>
              <a:t/>
            </a:r>
            <a:endParaRPr/>
          </a:p>
        </p:txBody>
      </p:sp>
      <p:sp>
        <p:nvSpPr>
          <p:cNvPr id="455" name="Google Shape;455;p65"/>
          <p:cNvSpPr txBox="1"/>
          <p:nvPr>
            <p:ph idx="2" type="body"/>
          </p:nvPr>
        </p:nvSpPr>
        <p:spPr>
          <a:xfrm>
            <a:off x="5236450" y="1391575"/>
            <a:ext cx="3181500" cy="126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When tracing this algorithm by hand we typically use a dotted line to separate vertices which have been included in the tree from those which are not yet in the tree.</a:t>
            </a:r>
            <a:endParaRPr/>
          </a:p>
        </p:txBody>
      </p:sp>
      <p:pic>
        <p:nvPicPr>
          <p:cNvPr id="456" name="Google Shape;456;p65"/>
          <p:cNvPicPr preferRelativeResize="0"/>
          <p:nvPr/>
        </p:nvPicPr>
        <p:blipFill>
          <a:blip r:embed="rId3">
            <a:alphaModFix/>
          </a:blip>
          <a:stretch>
            <a:fillRect/>
          </a:stretch>
        </p:blipFill>
        <p:spPr>
          <a:xfrm>
            <a:off x="5450975" y="2708675"/>
            <a:ext cx="2524125" cy="15335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Tracing Prim's Algorithm</a:t>
            </a:r>
            <a:endParaRPr/>
          </a:p>
        </p:txBody>
      </p:sp>
      <p:pic>
        <p:nvPicPr>
          <p:cNvPr id="462" name="Google Shape;462;p66"/>
          <p:cNvPicPr preferRelativeResize="0"/>
          <p:nvPr/>
        </p:nvPicPr>
        <p:blipFill>
          <a:blip r:embed="rId3">
            <a:alphaModFix/>
          </a:blip>
          <a:stretch>
            <a:fillRect/>
          </a:stretch>
        </p:blipFill>
        <p:spPr>
          <a:xfrm>
            <a:off x="1043200" y="1344750"/>
            <a:ext cx="6877050" cy="3276600"/>
          </a:xfrm>
          <a:prstGeom prst="rect">
            <a:avLst/>
          </a:prstGeom>
          <a:noFill/>
          <a:ln>
            <a:noFill/>
          </a:ln>
        </p:spPr>
      </p:pic>
      <p:sp>
        <p:nvSpPr>
          <p:cNvPr id="463" name="Google Shape;463;p66"/>
          <p:cNvSpPr txBox="1"/>
          <p:nvPr/>
        </p:nvSpPr>
        <p:spPr>
          <a:xfrm>
            <a:off x="6592025" y="3121750"/>
            <a:ext cx="197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NOTE: The bolded lines represent the edges included in the MST.</a:t>
            </a:r>
            <a:endParaRPr>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Prim's Exercise</a:t>
            </a:r>
            <a:endParaRPr/>
          </a:p>
        </p:txBody>
      </p:sp>
      <p:sp>
        <p:nvSpPr>
          <p:cNvPr id="469" name="Google Shape;469;p6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 </a:t>
            </a:r>
            <a:endParaRPr b="1"/>
          </a:p>
          <a:p>
            <a:pPr indent="-311150" lvl="0" marL="457200" rtl="0" algn="l">
              <a:spcBef>
                <a:spcPts val="1600"/>
              </a:spcBef>
              <a:spcAft>
                <a:spcPts val="0"/>
              </a:spcAft>
              <a:buSzPts val="1300"/>
              <a:buChar char="●"/>
            </a:pPr>
            <a:r>
              <a:rPr lang="en"/>
              <a:t>Represent the "Muddy City" problem as a graph and then trace Prim's algorithm.</a:t>
            </a:r>
            <a:endParaRPr/>
          </a:p>
          <a:p>
            <a:pPr indent="-311150" lvl="0" marL="457200" rtl="0" algn="l">
              <a:spcBef>
                <a:spcPts val="0"/>
              </a:spcBef>
              <a:spcAft>
                <a:spcPts val="0"/>
              </a:spcAft>
              <a:buSzPts val="1300"/>
              <a:buChar char="●"/>
            </a:pPr>
            <a:r>
              <a:rPr lang="en"/>
              <a:t>Redraw the graph at each step and draw the line separating the elements in the tree from those not in the tree.</a:t>
            </a:r>
            <a:endParaRPr/>
          </a:p>
          <a:p>
            <a:pPr indent="-311150" lvl="0" marL="457200" rtl="0" algn="l">
              <a:spcBef>
                <a:spcPts val="0"/>
              </a:spcBef>
              <a:spcAft>
                <a:spcPts val="0"/>
              </a:spcAft>
              <a:buSzPts val="1300"/>
              <a:buChar char="●"/>
            </a:pPr>
            <a:r>
              <a:rPr lang="en"/>
              <a:t>Calculate the cost of the MST as determined by this algorithm.</a:t>
            </a:r>
            <a:endParaRPr/>
          </a:p>
          <a:p>
            <a:pPr indent="-311150" lvl="0" marL="457200" rtl="0" algn="l">
              <a:spcBef>
                <a:spcPts val="0"/>
              </a:spcBef>
              <a:spcAft>
                <a:spcPts val="0"/>
              </a:spcAft>
              <a:buSzPts val="1300"/>
              <a:buChar char="●"/>
            </a:pPr>
            <a:r>
              <a:rPr lang="en"/>
              <a:t>How does the cost compared to the solution you found manually?</a:t>
            </a:r>
            <a:endParaRPr/>
          </a:p>
          <a:p>
            <a:pPr indent="0" lvl="0" marL="0" rtl="0" algn="l">
              <a:spcBef>
                <a:spcPts val="1600"/>
              </a:spcBef>
              <a:spcAft>
                <a:spcPts val="160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8"/>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the Complexity of Prim's Algorithm</a:t>
            </a:r>
            <a:endParaRPr/>
          </a:p>
        </p:txBody>
      </p:sp>
      <p:sp>
        <p:nvSpPr>
          <p:cNvPr id="475" name="Google Shape;475;p6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efficient solution to Prim's algorithm requires several structures:</a:t>
            </a:r>
            <a:endParaRPr/>
          </a:p>
          <a:p>
            <a:pPr indent="-311150" lvl="0" marL="457200" rtl="0" algn="l">
              <a:spcBef>
                <a:spcPts val="1600"/>
              </a:spcBef>
              <a:spcAft>
                <a:spcPts val="0"/>
              </a:spcAft>
              <a:buSzPts val="1300"/>
              <a:buChar char="●"/>
            </a:pPr>
            <a:r>
              <a:rPr lang="en"/>
              <a:t>a weighted adjacency matrix in which edge weights are given (given)</a:t>
            </a:r>
            <a:endParaRPr/>
          </a:p>
          <a:p>
            <a:pPr indent="-311150" lvl="0" marL="457200" rtl="0" algn="l">
              <a:spcBef>
                <a:spcPts val="0"/>
              </a:spcBef>
              <a:spcAft>
                <a:spcPts val="0"/>
              </a:spcAft>
              <a:buSzPts val="1300"/>
              <a:buChar char="●"/>
            </a:pPr>
            <a:r>
              <a:rPr lang="en"/>
              <a:t>an adjacency list from which we can efficiently find adjacent vertices (given)</a:t>
            </a:r>
            <a:endParaRPr/>
          </a:p>
          <a:p>
            <a:pPr indent="-311150" lvl="0" marL="457200" rtl="0" algn="l">
              <a:spcBef>
                <a:spcPts val="0"/>
              </a:spcBef>
              <a:spcAft>
                <a:spcPts val="0"/>
              </a:spcAft>
              <a:buSzPts val="1300"/>
              <a:buChar char="●"/>
            </a:pPr>
            <a:r>
              <a:rPr lang="en"/>
              <a:t>a priority queue in which edges with smallest "priority value" rise to the top</a:t>
            </a:r>
            <a:endParaRPr/>
          </a:p>
        </p:txBody>
      </p:sp>
      <p:sp>
        <p:nvSpPr>
          <p:cNvPr id="476" name="Google Shape;476;p68"/>
          <p:cNvSpPr txBox="1"/>
          <p:nvPr>
            <p:ph idx="2" type="body"/>
          </p:nvPr>
        </p:nvSpPr>
        <p:spPr>
          <a:xfrm>
            <a:off x="4643600" y="1391575"/>
            <a:ext cx="43962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Courier New"/>
                <a:ea typeface="Courier New"/>
                <a:cs typeface="Courier New"/>
                <a:sym typeface="Courier New"/>
              </a:rPr>
              <a:t>// Before the main while loop</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let w[i][j] = weight of edge from vertex i to j</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for each vertex set priority= infinity and prev value = null</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let S = priority queue of vertices not included in tree (yet)</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let x = start vertex (and set its priority to 0)</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for each elem of V</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insert elem into S</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endfor</a:t>
            </a:r>
            <a:endParaRPr sz="900">
              <a:latin typeface="Courier New"/>
              <a:ea typeface="Courier New"/>
              <a:cs typeface="Courier New"/>
              <a:sym typeface="Courier New"/>
            </a:endParaRPr>
          </a:p>
          <a:p>
            <a:pPr indent="-311150" lvl="0" marL="457200" rtl="0" algn="l">
              <a:spcBef>
                <a:spcPts val="0"/>
              </a:spcBef>
              <a:spcAft>
                <a:spcPts val="0"/>
              </a:spcAft>
              <a:buSzPts val="1300"/>
              <a:buChar char="●"/>
            </a:pPr>
            <a:r>
              <a:rPr lang="en"/>
              <a:t>adjacency matrix and list (given)</a:t>
            </a:r>
            <a:endParaRPr/>
          </a:p>
          <a:p>
            <a:pPr indent="-311150" lvl="0" marL="457200" rtl="0" algn="l">
              <a:spcBef>
                <a:spcPts val="0"/>
              </a:spcBef>
              <a:spcAft>
                <a:spcPts val="0"/>
              </a:spcAft>
              <a:buSzPts val="1300"/>
              <a:buChar char="●"/>
            </a:pPr>
            <a:r>
              <a:rPr lang="en"/>
              <a:t>setting priority and prev of each vertex: O(|V|)</a:t>
            </a:r>
            <a:endParaRPr/>
          </a:p>
          <a:p>
            <a:pPr indent="-311150" lvl="0" marL="457200" rtl="0" algn="l">
              <a:spcBef>
                <a:spcPts val="0"/>
              </a:spcBef>
              <a:spcAft>
                <a:spcPts val="0"/>
              </a:spcAft>
              <a:buSzPts val="1300"/>
              <a:buChar char="●"/>
            </a:pPr>
            <a:r>
              <a:rPr lang="en"/>
              <a:t>dealing with start node: O(1)</a:t>
            </a:r>
            <a:endParaRPr/>
          </a:p>
          <a:p>
            <a:pPr indent="-311150" lvl="0" marL="457200" rtl="0" algn="l">
              <a:spcBef>
                <a:spcPts val="0"/>
              </a:spcBef>
              <a:spcAft>
                <a:spcPts val="0"/>
              </a:spcAft>
              <a:buSzPts val="1300"/>
              <a:buChar char="●"/>
            </a:pPr>
            <a:r>
              <a:rPr lang="en"/>
              <a:t>adding vertices to PQ: O(|V| lg |V|)</a:t>
            </a:r>
            <a:endParaRPr/>
          </a:p>
          <a:p>
            <a:pPr indent="-311150" lvl="0" marL="457200" rtl="0" algn="l">
              <a:spcBef>
                <a:spcPts val="0"/>
              </a:spcBef>
              <a:spcAft>
                <a:spcPts val="0"/>
              </a:spcAft>
              <a:buSzPts val="1300"/>
              <a:buChar char="●"/>
            </a:pPr>
            <a:r>
              <a:rPr lang="en"/>
              <a:t>Total: O(|V| lg |V|)</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Complexity of Prim's (continued)</a:t>
            </a:r>
            <a:endParaRPr/>
          </a:p>
        </p:txBody>
      </p:sp>
      <p:sp>
        <p:nvSpPr>
          <p:cNvPr id="482" name="Google Shape;482;p69"/>
          <p:cNvSpPr txBox="1"/>
          <p:nvPr>
            <p:ph idx="1" type="body"/>
          </p:nvPr>
        </p:nvSpPr>
        <p:spPr>
          <a:xfrm>
            <a:off x="729325" y="1391475"/>
            <a:ext cx="42327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Courier New"/>
                <a:ea typeface="Courier New"/>
                <a:cs typeface="Courier New"/>
                <a:sym typeface="Courier New"/>
              </a:rPr>
              <a:t>// the main loop</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while S != {} do</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curr = remove smallest cost vertex from S</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for each neighbor of curr do</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if neighbor is in S and w[curr][neighbor] &lt; neighbor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neighbor.priority= w[curr][neighbor]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neighbor.prev= curr</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endif</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   endfor  </a:t>
            </a:r>
            <a:endParaRPr sz="900">
              <a:latin typeface="Courier New"/>
              <a:ea typeface="Courier New"/>
              <a:cs typeface="Courier New"/>
              <a:sym typeface="Courier New"/>
            </a:endParaRPr>
          </a:p>
          <a:p>
            <a:pPr indent="0" lvl="0" marL="0" rtl="0" algn="l">
              <a:spcBef>
                <a:spcPts val="0"/>
              </a:spcBef>
              <a:spcAft>
                <a:spcPts val="0"/>
              </a:spcAft>
              <a:buNone/>
            </a:pPr>
            <a:r>
              <a:rPr lang="en" sz="900">
                <a:latin typeface="Courier New"/>
                <a:ea typeface="Courier New"/>
                <a:cs typeface="Courier New"/>
                <a:sym typeface="Courier New"/>
              </a:rPr>
              <a:t>endwhile</a:t>
            </a:r>
            <a:endParaRPr sz="900">
              <a:latin typeface="Courier New"/>
              <a:ea typeface="Courier New"/>
              <a:cs typeface="Courier New"/>
              <a:sym typeface="Courier New"/>
            </a:endParaRPr>
          </a:p>
          <a:p>
            <a:pPr indent="-311150" lvl="0" marL="457200" rtl="0" algn="l">
              <a:spcBef>
                <a:spcPts val="0"/>
              </a:spcBef>
              <a:spcAft>
                <a:spcPts val="0"/>
              </a:spcAft>
              <a:buSzPts val="1300"/>
              <a:buChar char="●"/>
            </a:pPr>
            <a:r>
              <a:rPr lang="en"/>
              <a:t>For each vertex (|V| times through while).</a:t>
            </a:r>
            <a:endParaRPr/>
          </a:p>
          <a:p>
            <a:pPr indent="-311150" lvl="0" marL="457200" rtl="0" algn="l">
              <a:spcBef>
                <a:spcPts val="0"/>
              </a:spcBef>
              <a:spcAft>
                <a:spcPts val="0"/>
              </a:spcAft>
              <a:buSzPts val="1300"/>
              <a:buChar char="●"/>
            </a:pPr>
            <a:r>
              <a:rPr lang="en"/>
              <a:t>Remove from S (lg |V|)</a:t>
            </a:r>
            <a:endParaRPr/>
          </a:p>
          <a:p>
            <a:pPr indent="-311150" lvl="0" marL="457200" rtl="0" algn="l">
              <a:spcBef>
                <a:spcPts val="0"/>
              </a:spcBef>
              <a:spcAft>
                <a:spcPts val="0"/>
              </a:spcAft>
              <a:buSzPts val="1300"/>
              <a:buChar char="●"/>
            </a:pPr>
            <a:r>
              <a:rPr lang="en"/>
              <a:t>Visiting each neighbor (throughout the course of the entire while loop this will amount to |E| actions</a:t>
            </a:r>
            <a:endParaRPr/>
          </a:p>
        </p:txBody>
      </p:sp>
      <p:sp>
        <p:nvSpPr>
          <p:cNvPr id="483" name="Google Shape;483;p69"/>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Inside the for loop we have to update priority (which requires rearranging its location in the priority queue .... O(lg |V|)</a:t>
            </a:r>
            <a:endParaRPr/>
          </a:p>
          <a:p>
            <a:pPr indent="0" lvl="0" marL="0" rtl="0" algn="l">
              <a:spcBef>
                <a:spcPts val="1600"/>
              </a:spcBef>
              <a:spcAft>
                <a:spcPts val="0"/>
              </a:spcAft>
              <a:buNone/>
            </a:pPr>
            <a:r>
              <a:rPr lang="en"/>
              <a:t>So:</a:t>
            </a:r>
            <a:endParaRPr/>
          </a:p>
          <a:p>
            <a:pPr indent="-311150" lvl="0" marL="457200" rtl="0" algn="l">
              <a:spcBef>
                <a:spcPts val="1600"/>
              </a:spcBef>
              <a:spcAft>
                <a:spcPts val="0"/>
              </a:spcAft>
              <a:buSzPts val="1300"/>
              <a:buChar char="●"/>
            </a:pPr>
            <a:r>
              <a:rPr lang="en"/>
              <a:t>while loop: O(|V| lg |V|)</a:t>
            </a:r>
            <a:endParaRPr/>
          </a:p>
          <a:p>
            <a:pPr indent="-311150" lvl="0" marL="457200" rtl="0" algn="l">
              <a:spcBef>
                <a:spcPts val="0"/>
              </a:spcBef>
              <a:spcAft>
                <a:spcPts val="0"/>
              </a:spcAft>
              <a:buSzPts val="1300"/>
              <a:buChar char="●"/>
            </a:pPr>
            <a:r>
              <a:rPr lang="en"/>
              <a:t>for loop: O(|E| lg |V|)</a:t>
            </a:r>
            <a:endParaRPr/>
          </a:p>
          <a:p>
            <a:pPr indent="-311150" lvl="0" marL="457200" rtl="0" algn="l">
              <a:spcBef>
                <a:spcPts val="0"/>
              </a:spcBef>
              <a:spcAft>
                <a:spcPts val="0"/>
              </a:spcAft>
              <a:buSzPts val="1300"/>
              <a:buChar char="●"/>
            </a:pPr>
            <a:r>
              <a:rPr lang="en"/>
              <a:t>before the while: O(|V| lg |V|)</a:t>
            </a:r>
            <a:endParaRPr/>
          </a:p>
          <a:p>
            <a:pPr indent="-311150" lvl="0" marL="457200" rtl="0" algn="l">
              <a:spcBef>
                <a:spcPts val="0"/>
              </a:spcBef>
              <a:spcAft>
                <a:spcPts val="0"/>
              </a:spcAft>
              <a:buSzPts val="1300"/>
              <a:buChar char="●"/>
            </a:pPr>
            <a:r>
              <a:rPr lang="en"/>
              <a:t>Total: O(|V| lg |V| + |E| lg |V|)</a:t>
            </a:r>
            <a:endParaRPr/>
          </a:p>
          <a:p>
            <a:pPr indent="-311150" lvl="0" marL="457200" rtl="0" algn="l">
              <a:spcBef>
                <a:spcPts val="0"/>
              </a:spcBef>
              <a:spcAft>
                <a:spcPts val="0"/>
              </a:spcAft>
              <a:buSzPts val="1300"/>
              <a:buChar char="●"/>
            </a:pPr>
            <a:r>
              <a:rPr lang="en"/>
              <a:t>Also written as: O((|V| + |E|) lg |V|)</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Sorting Methods</a:t>
            </a:r>
            <a:endParaRPr/>
          </a:p>
        </p:txBody>
      </p:sp>
      <p:sp>
        <p:nvSpPr>
          <p:cNvPr id="489" name="Google Shape;489;p70"/>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required for various sorting techniques to sort 2,000,000 Person objects (by an integer amount). The data set and size was an ideal candidate for counting sort.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The "Fancy Quicksort" used median-of-3 for selecting its partition element and also utilized a selection sort for partitions that had fewer than 8 elements.</a:t>
            </a:r>
            <a:endParaRPr/>
          </a:p>
          <a:p>
            <a:pPr indent="0" lvl="0" marL="0" rtl="0" algn="l">
              <a:spcBef>
                <a:spcPts val="1600"/>
              </a:spcBef>
              <a:spcAft>
                <a:spcPts val="1600"/>
              </a:spcAft>
              <a:buNone/>
            </a:pPr>
            <a:r>
              <a:rPr lang="en"/>
              <a:t>The "Fancy Mergesort" used a selection sort for partitions that had fewer than 8 elements.</a:t>
            </a:r>
            <a:endParaRPr/>
          </a:p>
        </p:txBody>
      </p:sp>
      <p:graphicFrame>
        <p:nvGraphicFramePr>
          <p:cNvPr id="490" name="Google Shape;490;p70"/>
          <p:cNvGraphicFramePr/>
          <p:nvPr/>
        </p:nvGraphicFramePr>
        <p:xfrm>
          <a:off x="806725" y="1538825"/>
          <a:ext cx="3000000" cy="3000000"/>
        </p:xfrm>
        <a:graphic>
          <a:graphicData uri="http://schemas.openxmlformats.org/drawingml/2006/table">
            <a:tbl>
              <a:tblPr>
                <a:noFill/>
                <a:tableStyleId>{202899AC-2467-4D78-8314-A99CF8C71737}</a:tableStyleId>
              </a:tblPr>
              <a:tblGrid>
                <a:gridCol w="1809750"/>
                <a:gridCol w="1809750"/>
              </a:tblGrid>
              <a:tr h="285875">
                <a:tc>
                  <a:txBody>
                    <a:bodyPr/>
                    <a:lstStyle/>
                    <a:p>
                      <a:pPr indent="0" lvl="0" marL="0" rtl="0" algn="l">
                        <a:spcBef>
                          <a:spcPts val="0"/>
                        </a:spcBef>
                        <a:spcAft>
                          <a:spcPts val="0"/>
                        </a:spcAft>
                        <a:buNone/>
                      </a:pPr>
                      <a:r>
                        <a:rPr lang="en"/>
                        <a:t>Java Built-In</a:t>
                      </a:r>
                      <a:endParaRPr/>
                    </a:p>
                  </a:txBody>
                  <a:tcPr marT="91425" marB="91425" marR="91425" marL="91425"/>
                </a:tc>
                <a:tc>
                  <a:txBody>
                    <a:bodyPr/>
                    <a:lstStyle/>
                    <a:p>
                      <a:pPr indent="0" lvl="0" marL="0" rtl="0" algn="l">
                        <a:spcBef>
                          <a:spcPts val="0"/>
                        </a:spcBef>
                        <a:spcAft>
                          <a:spcPts val="0"/>
                        </a:spcAft>
                        <a:buNone/>
                      </a:pPr>
                      <a:r>
                        <a:rPr lang="en"/>
                        <a:t>1.27 seconds</a:t>
                      </a:r>
                      <a:endParaRPr/>
                    </a:p>
                  </a:txBody>
                  <a:tcPr marT="91425" marB="91425" marR="91425" marL="91425"/>
                </a:tc>
              </a:tr>
              <a:tr h="285875">
                <a:tc>
                  <a:txBody>
                    <a:bodyPr/>
                    <a:lstStyle/>
                    <a:p>
                      <a:pPr indent="0" lvl="0" marL="0" rtl="0" algn="l">
                        <a:spcBef>
                          <a:spcPts val="0"/>
                        </a:spcBef>
                        <a:spcAft>
                          <a:spcPts val="0"/>
                        </a:spcAft>
                        <a:buNone/>
                      </a:pPr>
                      <a:r>
                        <a:rPr lang="en"/>
                        <a:t>Counting Sort</a:t>
                      </a:r>
                      <a:endParaRPr/>
                    </a:p>
                  </a:txBody>
                  <a:tcPr marT="91425" marB="91425" marR="91425" marL="91425"/>
                </a:tc>
                <a:tc>
                  <a:txBody>
                    <a:bodyPr/>
                    <a:lstStyle/>
                    <a:p>
                      <a:pPr indent="0" lvl="0" marL="0" rtl="0" algn="l">
                        <a:spcBef>
                          <a:spcPts val="0"/>
                        </a:spcBef>
                        <a:spcAft>
                          <a:spcPts val="0"/>
                        </a:spcAft>
                        <a:buNone/>
                      </a:pPr>
                      <a:r>
                        <a:rPr lang="en"/>
                        <a:t>0.11 seconds</a:t>
                      </a:r>
                      <a:endParaRPr/>
                    </a:p>
                  </a:txBody>
                  <a:tcPr marT="91425" marB="91425" marR="91425" marL="91425"/>
                </a:tc>
              </a:tr>
              <a:tr h="285875">
                <a:tc>
                  <a:txBody>
                    <a:bodyPr/>
                    <a:lstStyle/>
                    <a:p>
                      <a:pPr indent="0" lvl="0" marL="0" rtl="0" algn="l">
                        <a:spcBef>
                          <a:spcPts val="0"/>
                        </a:spcBef>
                        <a:spcAft>
                          <a:spcPts val="0"/>
                        </a:spcAft>
                        <a:buNone/>
                      </a:pPr>
                      <a:r>
                        <a:rPr lang="en"/>
                        <a:t>Quicksort</a:t>
                      </a:r>
                      <a:endParaRPr/>
                    </a:p>
                  </a:txBody>
                  <a:tcPr marT="91425" marB="91425" marR="91425" marL="91425"/>
                </a:tc>
                <a:tc>
                  <a:txBody>
                    <a:bodyPr/>
                    <a:lstStyle/>
                    <a:p>
                      <a:pPr indent="0" lvl="0" marL="0" rtl="0" algn="l">
                        <a:spcBef>
                          <a:spcPts val="0"/>
                        </a:spcBef>
                        <a:spcAft>
                          <a:spcPts val="0"/>
                        </a:spcAft>
                        <a:buNone/>
                      </a:pPr>
                      <a:r>
                        <a:rPr lang="en"/>
                        <a:t>0.67 seconds</a:t>
                      </a:r>
                      <a:endParaRPr/>
                    </a:p>
                  </a:txBody>
                  <a:tcPr marT="91425" marB="91425" marR="91425" marL="91425"/>
                </a:tc>
              </a:tr>
              <a:tr h="285875">
                <a:tc>
                  <a:txBody>
                    <a:bodyPr/>
                    <a:lstStyle/>
                    <a:p>
                      <a:pPr indent="0" lvl="0" marL="0" rtl="0" algn="l">
                        <a:spcBef>
                          <a:spcPts val="0"/>
                        </a:spcBef>
                        <a:spcAft>
                          <a:spcPts val="0"/>
                        </a:spcAft>
                        <a:buNone/>
                      </a:pPr>
                      <a:r>
                        <a:rPr lang="en"/>
                        <a:t>Fancy Quicksort</a:t>
                      </a:r>
                      <a:endParaRPr/>
                    </a:p>
                  </a:txBody>
                  <a:tcPr marT="91425" marB="91425" marR="91425" marL="91425"/>
                </a:tc>
                <a:tc>
                  <a:txBody>
                    <a:bodyPr/>
                    <a:lstStyle/>
                    <a:p>
                      <a:pPr indent="0" lvl="0" marL="0" rtl="0" algn="l">
                        <a:spcBef>
                          <a:spcPts val="0"/>
                        </a:spcBef>
                        <a:spcAft>
                          <a:spcPts val="0"/>
                        </a:spcAft>
                        <a:buNone/>
                      </a:pPr>
                      <a:r>
                        <a:rPr lang="en"/>
                        <a:t>0.58 seconds</a:t>
                      </a:r>
                      <a:endParaRPr/>
                    </a:p>
                  </a:txBody>
                  <a:tcPr marT="91425" marB="91425" marR="91425" marL="91425"/>
                </a:tc>
              </a:tr>
              <a:tr h="285875">
                <a:tc>
                  <a:txBody>
                    <a:bodyPr/>
                    <a:lstStyle/>
                    <a:p>
                      <a:pPr indent="0" lvl="0" marL="0" rtl="0" algn="l">
                        <a:spcBef>
                          <a:spcPts val="0"/>
                        </a:spcBef>
                        <a:spcAft>
                          <a:spcPts val="0"/>
                        </a:spcAft>
                        <a:buNone/>
                      </a:pPr>
                      <a:r>
                        <a:rPr lang="en"/>
                        <a:t>Mergesort</a:t>
                      </a:r>
                      <a:endParaRPr/>
                    </a:p>
                  </a:txBody>
                  <a:tcPr marT="91425" marB="91425" marR="91425" marL="91425"/>
                </a:tc>
                <a:tc>
                  <a:txBody>
                    <a:bodyPr/>
                    <a:lstStyle/>
                    <a:p>
                      <a:pPr indent="0" lvl="0" marL="0" rtl="0" algn="l">
                        <a:spcBef>
                          <a:spcPts val="0"/>
                        </a:spcBef>
                        <a:spcAft>
                          <a:spcPts val="0"/>
                        </a:spcAft>
                        <a:buNone/>
                      </a:pPr>
                      <a:r>
                        <a:rPr lang="en"/>
                        <a:t>1.04 seconds</a:t>
                      </a:r>
                      <a:endParaRPr/>
                    </a:p>
                  </a:txBody>
                  <a:tcPr marT="91425" marB="91425" marR="91425" marL="91425"/>
                </a:tc>
              </a:tr>
              <a:tr h="285875">
                <a:tc>
                  <a:txBody>
                    <a:bodyPr/>
                    <a:lstStyle/>
                    <a:p>
                      <a:pPr indent="0" lvl="0" marL="0" rtl="0" algn="l">
                        <a:spcBef>
                          <a:spcPts val="0"/>
                        </a:spcBef>
                        <a:spcAft>
                          <a:spcPts val="0"/>
                        </a:spcAft>
                        <a:buNone/>
                      </a:pPr>
                      <a:r>
                        <a:rPr lang="en"/>
                        <a:t>Fancy Mergesort</a:t>
                      </a:r>
                      <a:endParaRPr/>
                    </a:p>
                  </a:txBody>
                  <a:tcPr marT="91425" marB="91425" marR="91425" marL="91425"/>
                </a:tc>
                <a:tc>
                  <a:txBody>
                    <a:bodyPr/>
                    <a:lstStyle/>
                    <a:p>
                      <a:pPr indent="0" lvl="0" marL="0" rtl="0" algn="l">
                        <a:spcBef>
                          <a:spcPts val="0"/>
                        </a:spcBef>
                        <a:spcAft>
                          <a:spcPts val="0"/>
                        </a:spcAft>
                        <a:buNone/>
                      </a:pPr>
                      <a:r>
                        <a:rPr lang="en"/>
                        <a:t>1.05 seconds</a:t>
                      </a:r>
                      <a:endParaRPr/>
                    </a:p>
                  </a:txBody>
                  <a:tcPr marT="91425" marB="91425" marR="91425" marL="91425"/>
                </a:tc>
              </a:tr>
              <a:tr h="285875">
                <a:tc>
                  <a:txBody>
                    <a:bodyPr/>
                    <a:lstStyle/>
                    <a:p>
                      <a:pPr indent="0" lvl="0" marL="0" rtl="0" algn="l">
                        <a:spcBef>
                          <a:spcPts val="0"/>
                        </a:spcBef>
                        <a:spcAft>
                          <a:spcPts val="0"/>
                        </a:spcAft>
                        <a:buNone/>
                      </a:pPr>
                      <a:r>
                        <a:rPr lang="en"/>
                        <a:t>Heapsort</a:t>
                      </a:r>
                      <a:endParaRPr/>
                    </a:p>
                  </a:txBody>
                  <a:tcPr marT="91425" marB="91425" marR="91425" marL="91425"/>
                </a:tc>
                <a:tc>
                  <a:txBody>
                    <a:bodyPr/>
                    <a:lstStyle/>
                    <a:p>
                      <a:pPr indent="0" lvl="0" marL="0" rtl="0" algn="l">
                        <a:spcBef>
                          <a:spcPts val="0"/>
                        </a:spcBef>
                        <a:spcAft>
                          <a:spcPts val="0"/>
                        </a:spcAft>
                        <a:buNone/>
                      </a:pPr>
                      <a:r>
                        <a:rPr lang="en"/>
                        <a:t>1.98 seconds</a:t>
                      </a:r>
                      <a:endParaRPr/>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to binary, bits, etc.</a:t>
            </a:r>
            <a:endParaRPr/>
          </a:p>
        </p:txBody>
      </p:sp>
      <p:sp>
        <p:nvSpPr>
          <p:cNvPr id="496" name="Google Shape;496;p71"/>
          <p:cNvSpPr txBox="1"/>
          <p:nvPr>
            <p:ph idx="1" type="body"/>
          </p:nvPr>
        </p:nvSpPr>
        <p:spPr>
          <a:xfrm>
            <a:off x="729325" y="1391475"/>
            <a:ext cx="3774300" cy="329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 provides several operators for the purpose of performing bit-wise operations on integer data types (long, int, char, etc.)</a:t>
            </a:r>
            <a:endParaRPr/>
          </a:p>
          <a:p>
            <a:pPr indent="0" lvl="0" marL="0" rtl="0" algn="l">
              <a:spcBef>
                <a:spcPts val="1600"/>
              </a:spcBef>
              <a:spcAft>
                <a:spcPts val="0"/>
              </a:spcAft>
              <a:buNone/>
            </a:pPr>
            <a:r>
              <a:rPr b="1" lang="en"/>
              <a:t>What's a "bit"?</a:t>
            </a:r>
            <a:endParaRPr b="1"/>
          </a:p>
          <a:p>
            <a:pPr indent="-311150" lvl="0" marL="457200" rtl="0" algn="l">
              <a:spcBef>
                <a:spcPts val="1600"/>
              </a:spcBef>
              <a:spcAft>
                <a:spcPts val="0"/>
              </a:spcAft>
              <a:buSzPts val="1300"/>
              <a:buChar char="●"/>
            </a:pPr>
            <a:r>
              <a:rPr lang="en"/>
              <a:t>Digital computers represent all data in binary (i.e., 0's and 1's)</a:t>
            </a:r>
            <a:endParaRPr/>
          </a:p>
          <a:p>
            <a:pPr indent="-311150" lvl="0" marL="457200" rtl="0" algn="l">
              <a:spcBef>
                <a:spcPts val="0"/>
              </a:spcBef>
              <a:spcAft>
                <a:spcPts val="0"/>
              </a:spcAft>
              <a:buSzPts val="1300"/>
              <a:buChar char="●"/>
            </a:pPr>
            <a:r>
              <a:rPr lang="en"/>
              <a:t>A bit is a single "binary digit" (0 or 1)</a:t>
            </a:r>
            <a:endParaRPr/>
          </a:p>
          <a:p>
            <a:pPr indent="-311150" lvl="0" marL="457200" rtl="0" algn="l">
              <a:spcBef>
                <a:spcPts val="0"/>
              </a:spcBef>
              <a:spcAft>
                <a:spcPts val="0"/>
              </a:spcAft>
              <a:buSzPts val="1300"/>
              <a:buChar char="●"/>
            </a:pPr>
            <a:r>
              <a:rPr lang="en"/>
              <a:t>In Java a variable of type "int" is represented as 32 bits</a:t>
            </a:r>
            <a:endParaRPr/>
          </a:p>
          <a:p>
            <a:pPr indent="-311150" lvl="0" marL="457200" rtl="0" algn="l">
              <a:spcBef>
                <a:spcPts val="0"/>
              </a:spcBef>
              <a:spcAft>
                <a:spcPts val="0"/>
              </a:spcAft>
              <a:buSzPts val="1300"/>
              <a:buChar char="●"/>
            </a:pPr>
            <a:r>
              <a:rPr lang="en"/>
              <a:t>It can be useful/efficient to understand this binary representation and to manipulate individual bits of that representation.</a:t>
            </a:r>
            <a:endParaRPr/>
          </a:p>
        </p:txBody>
      </p:sp>
      <p:sp>
        <p:nvSpPr>
          <p:cNvPr id="497" name="Google Shape;497;p71"/>
          <p:cNvSpPr txBox="1"/>
          <p:nvPr>
            <p:ph idx="2" type="body"/>
          </p:nvPr>
        </p:nvSpPr>
        <p:spPr>
          <a:xfrm>
            <a:off x="4643600" y="1391575"/>
            <a:ext cx="4062300" cy="33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these declarations in Java:</a:t>
            </a:r>
            <a:endParaRPr/>
          </a:p>
          <a:p>
            <a:pPr indent="0" lvl="0" marL="0" rtl="0" algn="l">
              <a:spcBef>
                <a:spcPts val="1600"/>
              </a:spcBef>
              <a:spcAft>
                <a:spcPts val="0"/>
              </a:spcAft>
              <a:buNone/>
            </a:pPr>
            <a:r>
              <a:rPr lang="en" sz="1100">
                <a:latin typeface="Courier New"/>
                <a:ea typeface="Courier New"/>
                <a:cs typeface="Courier New"/>
                <a:sym typeface="Courier New"/>
              </a:rPr>
              <a:t>byte x, y, z;</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x= 27;     // In binary: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y = 37;    // In binary: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z = -27;   // In binary: </a:t>
            </a:r>
            <a:r>
              <a:rPr lang="en" sz="1100">
                <a:latin typeface="Courier New"/>
                <a:ea typeface="Courier New"/>
                <a:cs typeface="Courier New"/>
                <a:sym typeface="Courier New"/>
              </a:rPr>
              <a:t>11100101</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a:t>The "byte" data type in Java is a signed integer that can hold 8 bits. Because of its small size it can only represent numbers in the range -128 to 127. We use it in examples here so we don't have to keep track of 32 or 64 bits!</a:t>
            </a:r>
            <a:endParaRPr/>
          </a:p>
          <a:p>
            <a:pPr indent="0" lvl="0" marL="0" rtl="0" algn="l">
              <a:spcBef>
                <a:spcPts val="1600"/>
              </a:spcBef>
              <a:spcAft>
                <a:spcPts val="1600"/>
              </a:spcAft>
              <a:buNone/>
            </a:pPr>
            <a:r>
              <a:rPr lang="en"/>
              <a:t>Negative numbers are stored using "two's complement" ... leftmost bit will be a 1 for negatives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Example of Asymptotic Analysis</a:t>
            </a:r>
            <a:endParaRPr/>
          </a:p>
        </p:txBody>
      </p:sp>
      <p:sp>
        <p:nvSpPr>
          <p:cNvPr id="120" name="Google Shape;120;p18"/>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a:t>
            </a:r>
            <a:r>
              <a:rPr lang="en"/>
              <a:t>: Given a positive integer n as input will calculate this sum: 1 + 2 + ...  + n</a:t>
            </a:r>
            <a:endParaRPr/>
          </a:p>
          <a:p>
            <a:pPr indent="0" lvl="0" marL="0" rtl="0" algn="l">
              <a:spcBef>
                <a:spcPts val="1600"/>
              </a:spcBef>
              <a:spcAft>
                <a:spcPts val="1600"/>
              </a:spcAft>
              <a:buNone/>
            </a:pPr>
            <a:r>
              <a:rPr lang="en"/>
              <a:t>The most obvious approach to this problem is to write a loop to calculate the sum. NOTE: This particular series has a closed form, but for now let's stick with the loop concept.</a:t>
            </a:r>
            <a:endParaRPr/>
          </a:p>
        </p:txBody>
      </p:sp>
      <p:sp>
        <p:nvSpPr>
          <p:cNvPr id="121" name="Google Shape;121;p18"/>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Exercise</a:t>
            </a:r>
            <a:r>
              <a:rPr lang="en"/>
              <a:t>: Write an algorithm (using pseudocode) to solve this problem.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 Bitwise &amp; (and)</a:t>
            </a:r>
            <a:endParaRPr/>
          </a:p>
        </p:txBody>
      </p:sp>
      <p:sp>
        <p:nvSpPr>
          <p:cNvPr id="503" name="Google Shape;503;p72"/>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 bitwise operators to manipulate individual bits in an integer data type. Consider the bitwise operator &amp; (and).</a:t>
            </a:r>
            <a:endParaRPr/>
          </a:p>
          <a:p>
            <a:pPr indent="0" lvl="0" marL="0" rtl="0" algn="l">
              <a:spcBef>
                <a:spcPts val="1600"/>
              </a:spcBef>
              <a:spcAft>
                <a:spcPts val="0"/>
              </a:spcAft>
              <a:buNone/>
            </a:pPr>
            <a:r>
              <a:rPr lang="en" sz="1100">
                <a:latin typeface="Courier New"/>
                <a:ea typeface="Courier New"/>
                <a:cs typeface="Courier New"/>
                <a:sym typeface="Courier New"/>
              </a:rPr>
              <a:t>byte x, y, z;</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x= 27;     // In binary: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y= 37;     // In binary: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z= x &amp; y;  // In binary: 00000001</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1600"/>
              </a:spcAft>
              <a:buNone/>
            </a:pPr>
            <a:r>
              <a:rPr lang="en"/>
              <a:t>If you line up the individual bits in x and y and then perform an "and" operations (both bits must be a 1 to yield a 1, otherwise the result is 0), then x&amp;y yields: 00000001.</a:t>
            </a:r>
            <a:endParaRPr sz="1100">
              <a:latin typeface="Courier New"/>
              <a:ea typeface="Courier New"/>
              <a:cs typeface="Courier New"/>
              <a:sym typeface="Courier New"/>
            </a:endParaRPr>
          </a:p>
        </p:txBody>
      </p:sp>
      <p:sp>
        <p:nvSpPr>
          <p:cNvPr id="504" name="Google Shape;504;p72"/>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difference between &amp; and &amp;&amp;?</a:t>
            </a:r>
            <a:endParaRPr/>
          </a:p>
          <a:p>
            <a:pPr indent="0" lvl="0" marL="0" rtl="0" algn="l">
              <a:spcBef>
                <a:spcPts val="1600"/>
              </a:spcBef>
              <a:spcAft>
                <a:spcPts val="0"/>
              </a:spcAft>
              <a:buNone/>
            </a:pPr>
            <a:r>
              <a:rPr lang="en"/>
              <a:t>Notationally this looks similar to the boolean operator &amp;&amp; that we use in if-statements.</a:t>
            </a:r>
            <a:endParaRPr/>
          </a:p>
          <a:p>
            <a:pPr indent="0" lvl="0" marL="0" rtl="0" algn="l">
              <a:spcBef>
                <a:spcPts val="1600"/>
              </a:spcBef>
              <a:spcAft>
                <a:spcPts val="0"/>
              </a:spcAft>
              <a:buNone/>
            </a:pPr>
            <a:r>
              <a:rPr lang="en"/>
              <a:t>&amp; ==&gt; performs a bitwise action on integer data and produces an integer result</a:t>
            </a:r>
            <a:endParaRPr/>
          </a:p>
          <a:p>
            <a:pPr indent="0" lvl="0" marL="0" rtl="0" algn="l">
              <a:spcBef>
                <a:spcPts val="1600"/>
              </a:spcBef>
              <a:spcAft>
                <a:spcPts val="1600"/>
              </a:spcAft>
              <a:buNone/>
            </a:pPr>
            <a:r>
              <a:rPr lang="en"/>
              <a:t>&amp;&amp; ==&gt; performs a logical action on boolean data and produces a boolean result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3"/>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Java's Bitwise Operators</a:t>
            </a:r>
            <a:endParaRPr/>
          </a:p>
        </p:txBody>
      </p:sp>
      <p:sp>
        <p:nvSpPr>
          <p:cNvPr id="510" name="Google Shape;510;p73"/>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list:</a:t>
            </a:r>
            <a:endParaRPr/>
          </a:p>
          <a:p>
            <a:pPr indent="0" lvl="0" marL="0" rtl="0" algn="l">
              <a:spcBef>
                <a:spcPts val="0"/>
              </a:spcBef>
              <a:spcAft>
                <a:spcPts val="0"/>
              </a:spcAft>
              <a:buNone/>
            </a:pPr>
            <a:r>
              <a:rPr lang="en"/>
              <a:t>&amp; --&gt; bitwise and</a:t>
            </a:r>
            <a:endParaRPr/>
          </a:p>
          <a:p>
            <a:pPr indent="0" lvl="0" marL="0" rtl="0" algn="l">
              <a:spcBef>
                <a:spcPts val="0"/>
              </a:spcBef>
              <a:spcAft>
                <a:spcPts val="0"/>
              </a:spcAft>
              <a:buNone/>
            </a:pPr>
            <a:r>
              <a:rPr lang="en"/>
              <a:t>| --&gt; bitwise or</a:t>
            </a:r>
            <a:endParaRPr/>
          </a:p>
          <a:p>
            <a:pPr indent="0" lvl="0" marL="0" rtl="0" algn="l">
              <a:spcBef>
                <a:spcPts val="0"/>
              </a:spcBef>
              <a:spcAft>
                <a:spcPts val="0"/>
              </a:spcAft>
              <a:buNone/>
            </a:pPr>
            <a:r>
              <a:rPr lang="en"/>
              <a:t>^ --&gt; bitwise exclusive or</a:t>
            </a:r>
            <a:endParaRPr/>
          </a:p>
          <a:p>
            <a:pPr indent="0" lvl="0" marL="0" rtl="0" algn="l">
              <a:spcBef>
                <a:spcPts val="0"/>
              </a:spcBef>
              <a:spcAft>
                <a:spcPts val="0"/>
              </a:spcAft>
              <a:buNone/>
            </a:pPr>
            <a:r>
              <a:rPr lang="en"/>
              <a:t>~ --&gt; bitwise complement (not)</a:t>
            </a:r>
            <a:endParaRPr/>
          </a:p>
          <a:p>
            <a:pPr indent="0" lvl="0" marL="0" rtl="0" algn="l">
              <a:spcBef>
                <a:spcPts val="0"/>
              </a:spcBef>
              <a:spcAft>
                <a:spcPts val="0"/>
              </a:spcAft>
              <a:buNone/>
            </a:pPr>
            <a:r>
              <a:rPr lang="en"/>
              <a:t>&lt;&lt; --&gt; left shift</a:t>
            </a:r>
            <a:endParaRPr/>
          </a:p>
          <a:p>
            <a:pPr indent="0" lvl="0" marL="0" rtl="0" algn="l">
              <a:spcBef>
                <a:spcPts val="0"/>
              </a:spcBef>
              <a:spcAft>
                <a:spcPts val="0"/>
              </a:spcAft>
              <a:buNone/>
            </a:pPr>
            <a:r>
              <a:rPr lang="en"/>
              <a:t>&gt;&gt; --&gt; right shift (arithmetic)</a:t>
            </a:r>
            <a:endParaRPr/>
          </a:p>
          <a:p>
            <a:pPr indent="0" lvl="0" marL="0" rtl="0" algn="l">
              <a:spcBef>
                <a:spcPts val="0"/>
              </a:spcBef>
              <a:spcAft>
                <a:spcPts val="0"/>
              </a:spcAft>
              <a:buNone/>
            </a:pPr>
            <a:r>
              <a:rPr lang="en"/>
              <a:t>&gt;&gt;&gt; --&gt; right shift (logical)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latin typeface="Courier New"/>
                <a:ea typeface="Courier New"/>
                <a:cs typeface="Courier New"/>
                <a:sym typeface="Courier New"/>
              </a:rPr>
              <a:t>byte x, y, z, a, b, c;</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x= 27;     // In binary: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y = 37;    // In binary: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z = -27;   // In binary: 11100101</a:t>
            </a:r>
            <a:endParaRPr sz="1100">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511" name="Google Shape;511;p73"/>
          <p:cNvSpPr txBox="1"/>
          <p:nvPr>
            <p:ph idx="2" type="body"/>
          </p:nvPr>
        </p:nvSpPr>
        <p:spPr>
          <a:xfrm>
            <a:off x="4643600" y="1391575"/>
            <a:ext cx="39639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a= x &amp; y; // &amp; means "both"</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00000001</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x | y;  // | means "either or both"</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00111111</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x ^ y;  // ^ means "either but not both"</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y: 00100101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00111110</a:t>
            </a:r>
            <a:endParaRPr sz="1100">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4"/>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Examples of Bitwise Operators</a:t>
            </a:r>
            <a:endParaRPr/>
          </a:p>
        </p:txBody>
      </p:sp>
      <p:sp>
        <p:nvSpPr>
          <p:cNvPr id="517" name="Google Shape;517;p74"/>
          <p:cNvSpPr txBox="1"/>
          <p:nvPr>
            <p:ph idx="1" type="body"/>
          </p:nvPr>
        </p:nvSpPr>
        <p:spPr>
          <a:xfrm>
            <a:off x="498900" y="1391475"/>
            <a:ext cx="40731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a= x &lt;&lt; 1; // shift the bits in x left by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b= x &lt;&lt; 2; // shift the bits in x left by 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00110110 ... fill in with 0's</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b: 01101100</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x &gt;&gt; 1;  // shift the bits in x right by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b= x &gt;&gt; 2;  // shift the bits in x right by 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c= z &gt;&gt; 1;  // shift the bits in z right by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00001101 ... fill in with leftmost bit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b: 00000110</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z: 11100101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c: 11110010</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1600"/>
              </a:spcAft>
              <a:buNone/>
            </a:pPr>
            <a:r>
              <a:t/>
            </a:r>
            <a:endParaRPr/>
          </a:p>
        </p:txBody>
      </p:sp>
      <p:sp>
        <p:nvSpPr>
          <p:cNvPr id="518" name="Google Shape;518;p74"/>
          <p:cNvSpPr txBox="1"/>
          <p:nvPr>
            <p:ph idx="2" type="body"/>
          </p:nvPr>
        </p:nvSpPr>
        <p:spPr>
          <a:xfrm>
            <a:off x="4643600" y="1391575"/>
            <a:ext cx="42030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a= x &gt;&gt;&gt; 1;  // shift the bits in x right by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c= z &gt;&gt;&gt; 1;   // shift the bits in z right by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00001101 ... fill in with 0's</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z: 11100101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c: 01110010</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~x;    // flip all the bits in x</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x: 00011011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a: 11100100</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16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5"/>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Uses of Bitwise Operators</a:t>
            </a:r>
            <a:endParaRPr/>
          </a:p>
        </p:txBody>
      </p:sp>
      <p:sp>
        <p:nvSpPr>
          <p:cNvPr id="524" name="Google Shape;524;p75"/>
          <p:cNvSpPr txBox="1"/>
          <p:nvPr>
            <p:ph idx="1" type="body"/>
          </p:nvPr>
        </p:nvSpPr>
        <p:spPr>
          <a:xfrm>
            <a:off x="729325" y="1391475"/>
            <a:ext cx="3774300" cy="31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 so we can flip bits using these operators ... who cares / why?</a:t>
            </a:r>
            <a:endParaRPr/>
          </a:p>
          <a:p>
            <a:pPr indent="-311150" lvl="0" marL="457200" rtl="0" algn="l">
              <a:spcBef>
                <a:spcPts val="1600"/>
              </a:spcBef>
              <a:spcAft>
                <a:spcPts val="0"/>
              </a:spcAft>
              <a:buSzPts val="1300"/>
              <a:buAutoNum type="arabicPeriod"/>
            </a:pPr>
            <a:r>
              <a:rPr lang="en"/>
              <a:t>Dividing (integer) by 2 or multiplying by 2.</a:t>
            </a:r>
            <a:endParaRPr/>
          </a:p>
          <a:p>
            <a:pPr indent="-298450" lvl="1" marL="914400" rtl="0" algn="l">
              <a:spcBef>
                <a:spcPts val="0"/>
              </a:spcBef>
              <a:spcAft>
                <a:spcPts val="0"/>
              </a:spcAft>
              <a:buSzPts val="1100"/>
              <a:buAutoNum type="alphaLcPeriod"/>
            </a:pPr>
            <a:r>
              <a:rPr lang="en"/>
              <a:t>Consider base-10: Shift the number 52 to the left -&gt; 520 (i.e., we multiplied by the base)</a:t>
            </a:r>
            <a:endParaRPr/>
          </a:p>
          <a:p>
            <a:pPr indent="-298450" lvl="1" marL="914400" rtl="0" algn="l">
              <a:spcBef>
                <a:spcPts val="0"/>
              </a:spcBef>
              <a:spcAft>
                <a:spcPts val="0"/>
              </a:spcAft>
              <a:buSzPts val="1100"/>
              <a:buAutoNum type="alphaLcPeriod"/>
            </a:pPr>
            <a:r>
              <a:rPr lang="en"/>
              <a:t>If we shift 520 to the left by 2 we multiply by the base twice (i.e., 100) -&gt; 5200.</a:t>
            </a:r>
            <a:endParaRPr/>
          </a:p>
          <a:p>
            <a:pPr indent="-298450" lvl="1" marL="914400" rtl="0" algn="l">
              <a:spcBef>
                <a:spcPts val="0"/>
              </a:spcBef>
              <a:spcAft>
                <a:spcPts val="0"/>
              </a:spcAft>
              <a:buSzPts val="1100"/>
              <a:buAutoNum type="alphaLcPeriod"/>
            </a:pPr>
            <a:r>
              <a:rPr lang="en"/>
              <a:t>In base-10 if we take 52352 and shift right by 1 we get 5235 (i.e., divided by 10).</a:t>
            </a:r>
            <a:endParaRPr/>
          </a:p>
          <a:p>
            <a:pPr indent="-298450" lvl="1" marL="914400" rtl="0" algn="l">
              <a:spcBef>
                <a:spcPts val="0"/>
              </a:spcBef>
              <a:spcAft>
                <a:spcPts val="0"/>
              </a:spcAft>
              <a:buSzPts val="1100"/>
              <a:buAutoNum type="alphaLcPeriod"/>
            </a:pPr>
            <a:r>
              <a:rPr lang="en"/>
              <a:t>When working with bits (binary) we can shift to divide or multiply by 2.</a:t>
            </a:r>
            <a:endParaRPr/>
          </a:p>
          <a:p>
            <a:pPr indent="-298450" lvl="1" marL="914400" rtl="0" algn="l">
              <a:spcBef>
                <a:spcPts val="0"/>
              </a:spcBef>
              <a:spcAft>
                <a:spcPts val="0"/>
              </a:spcAft>
              <a:buSzPts val="1100"/>
              <a:buAutoNum type="alphaLcPeriod"/>
            </a:pPr>
            <a:r>
              <a:rPr lang="en"/>
              <a:t>For working with signed ints be sure to use the arithmetic shift</a:t>
            </a:r>
            <a:endParaRPr/>
          </a:p>
        </p:txBody>
      </p:sp>
      <p:sp>
        <p:nvSpPr>
          <p:cNvPr id="525" name="Google Shape;525;p75"/>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romanUcPeriod" startAt="2"/>
            </a:pPr>
            <a:r>
              <a:rPr lang="en"/>
              <a:t>Efficiently </a:t>
            </a:r>
            <a:r>
              <a:rPr lang="en"/>
              <a:t>Checking for Even / Odd</a:t>
            </a:r>
            <a:endParaRPr/>
          </a:p>
          <a:p>
            <a:pPr indent="-298450" lvl="1" marL="914400" rtl="0" algn="l">
              <a:spcBef>
                <a:spcPts val="0"/>
              </a:spcBef>
              <a:spcAft>
                <a:spcPts val="0"/>
              </a:spcAft>
              <a:buSzPts val="1100"/>
              <a:buAutoNum type="alphaUcPeriod"/>
            </a:pPr>
            <a:r>
              <a:rPr lang="en"/>
              <a:t>If you apply &amp; to the number 1 and an integer the result will be zero if that integer is even and 1 if odd.</a:t>
            </a:r>
            <a:endParaRPr/>
          </a:p>
          <a:p>
            <a:pPr indent="-298450" lvl="1" marL="914400" rtl="0" algn="l">
              <a:spcBef>
                <a:spcPts val="0"/>
              </a:spcBef>
              <a:spcAft>
                <a:spcPts val="0"/>
              </a:spcAft>
              <a:buSzPts val="1100"/>
              <a:buAutoNum type="alphaUcPeriod"/>
            </a:pPr>
            <a:r>
              <a:rPr lang="en"/>
              <a:t>This is slightly more efficient that using %</a:t>
            </a:r>
            <a:endParaRPr/>
          </a:p>
          <a:p>
            <a:pPr indent="-298450" lvl="1" marL="914400" rtl="0" algn="l">
              <a:spcBef>
                <a:spcPts val="0"/>
              </a:spcBef>
              <a:spcAft>
                <a:spcPts val="0"/>
              </a:spcAft>
              <a:buSzPts val="1100"/>
              <a:buAutoNum type="alphaUcPeriod"/>
            </a:pPr>
            <a:r>
              <a:rPr lang="en"/>
              <a:t>e.g., if ((x &amp; 1) == 0) // its even</a:t>
            </a:r>
            <a:endParaRPr/>
          </a:p>
          <a:p>
            <a:pPr indent="0" lvl="0" marL="0" rtl="0" algn="l">
              <a:spcBef>
                <a:spcPts val="1600"/>
              </a:spcBef>
              <a:spcAft>
                <a:spcPts val="160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6"/>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Uses of Bitwise Operators (continued)</a:t>
            </a:r>
            <a:endParaRPr/>
          </a:p>
        </p:txBody>
      </p:sp>
      <p:sp>
        <p:nvSpPr>
          <p:cNvPr id="531" name="Google Shape;531;p76"/>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romanUcPeriod" startAt="3"/>
            </a:pPr>
            <a:r>
              <a:rPr lang="en"/>
              <a:t>Performing a Swap!</a:t>
            </a:r>
            <a:endParaRPr/>
          </a:p>
          <a:p>
            <a:pPr indent="-298450" lvl="1" marL="914400" rtl="0" algn="l">
              <a:spcBef>
                <a:spcPts val="0"/>
              </a:spcBef>
              <a:spcAft>
                <a:spcPts val="0"/>
              </a:spcAft>
              <a:buSzPts val="1100"/>
              <a:buAutoNum type="alphaUcPeriod"/>
            </a:pPr>
            <a:r>
              <a:rPr lang="en"/>
              <a:t>This is a cool trick that allows you to swap two integers without the need for a temporary variable!</a:t>
            </a:r>
            <a:endParaRPr/>
          </a:p>
          <a:p>
            <a:pPr indent="-298450" lvl="1" marL="914400" rtl="0" algn="l">
              <a:spcBef>
                <a:spcPts val="0"/>
              </a:spcBef>
              <a:spcAft>
                <a:spcPts val="0"/>
              </a:spcAft>
              <a:buSzPts val="1100"/>
              <a:buAutoNum type="alphaUcPeriod"/>
            </a:pPr>
            <a:r>
              <a:rPr lang="en"/>
              <a:t>Suppose x and y are holding integers ... Just do this:</a:t>
            </a:r>
            <a:endParaRPr/>
          </a:p>
          <a:p>
            <a:pPr indent="0" lvl="0" marL="0" rtl="0" algn="l">
              <a:spcBef>
                <a:spcPts val="0"/>
              </a:spcBef>
              <a:spcAft>
                <a:spcPts val="0"/>
              </a:spcAft>
              <a:buNone/>
            </a:pPr>
            <a:r>
              <a:rPr lang="en" sz="1100">
                <a:latin typeface="Courier New"/>
                <a:ea typeface="Courier New"/>
                <a:cs typeface="Courier New"/>
                <a:sym typeface="Courier New"/>
              </a:rPr>
              <a:t>x= x^y;</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y= y^x;</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x= x^y;</a:t>
            </a:r>
            <a:endParaRPr sz="1100">
              <a:latin typeface="Courier New"/>
              <a:ea typeface="Courier New"/>
              <a:cs typeface="Courier New"/>
              <a:sym typeface="Courier New"/>
            </a:endParaRPr>
          </a:p>
          <a:p>
            <a:pPr indent="-298450" lvl="1" marL="914400" rtl="0" algn="l">
              <a:spcBef>
                <a:spcPts val="0"/>
              </a:spcBef>
              <a:spcAft>
                <a:spcPts val="0"/>
              </a:spcAft>
              <a:buSzPts val="1100"/>
              <a:buAutoNum type="alphaUcPeriod" startAt="3"/>
            </a:pPr>
            <a:r>
              <a:rPr lang="en"/>
              <a:t>Yes, this is kind of cool ... but obscure.</a:t>
            </a:r>
            <a:endParaRPr/>
          </a:p>
          <a:p>
            <a:pPr indent="-298450" lvl="1" marL="914400" rtl="0" algn="l">
              <a:spcBef>
                <a:spcPts val="0"/>
              </a:spcBef>
              <a:spcAft>
                <a:spcPts val="0"/>
              </a:spcAft>
              <a:buSzPts val="1100"/>
              <a:buAutoNum type="alphaUcPeriod" startAt="3"/>
            </a:pPr>
            <a:r>
              <a:rPr lang="en"/>
              <a:t>The basic idea behind why this works is that xoring a value twice will produce the original value ... so by the end of the second xor, y has been properly set and by the third xor, x has been properly set.</a:t>
            </a:r>
            <a:endParaRPr/>
          </a:p>
        </p:txBody>
      </p:sp>
      <p:sp>
        <p:nvSpPr>
          <p:cNvPr id="532" name="Google Shape;532;p76"/>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romanUcPeriod" startAt="4"/>
            </a:pPr>
            <a:r>
              <a:rPr lang="en"/>
              <a:t>Representing and Manipulating Sets</a:t>
            </a:r>
            <a:endParaRPr/>
          </a:p>
          <a:p>
            <a:pPr indent="0" lvl="0" marL="0" rtl="0" algn="l">
              <a:spcBef>
                <a:spcPts val="1600"/>
              </a:spcBef>
              <a:spcAft>
                <a:spcPts val="0"/>
              </a:spcAft>
              <a:buNone/>
            </a:pPr>
            <a:r>
              <a:rPr lang="en" sz="1100">
                <a:latin typeface="Courier New"/>
                <a:ea typeface="Courier New"/>
                <a:cs typeface="Courier New"/>
                <a:sym typeface="Courier New"/>
              </a:rPr>
              <a:t>long a;  // a is a 64-bit integer</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a:t>Suppose "a" holds this (in binary): 000...0101101</a:t>
            </a:r>
            <a:endParaRPr/>
          </a:p>
          <a:p>
            <a:pPr indent="0" lvl="0" marL="0" rtl="0" algn="l">
              <a:spcBef>
                <a:spcPts val="1600"/>
              </a:spcBef>
              <a:spcAft>
                <a:spcPts val="0"/>
              </a:spcAft>
              <a:buNone/>
            </a:pPr>
            <a:r>
              <a:rPr lang="en"/>
              <a:t>This would represent a set that contains elements 0, 2, 3, and 5 (because the bits at position 0, 2, 3, and 5 ... from right to left ... are set to 1). And this set would </a:t>
            </a:r>
            <a:r>
              <a:rPr b="1" lang="en"/>
              <a:t>not</a:t>
            </a:r>
            <a:r>
              <a:rPr lang="en"/>
              <a:t> contain elements 1, 4, 6, 7, ... , 63.</a:t>
            </a:r>
            <a:endParaRPr/>
          </a:p>
          <a:p>
            <a:pPr indent="0" lvl="0" marL="0" rtl="0" algn="l">
              <a:spcBef>
                <a:spcPts val="1600"/>
              </a:spcBef>
              <a:spcAft>
                <a:spcPts val="160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7"/>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About Representing Sets</a:t>
            </a:r>
            <a:endParaRPr/>
          </a:p>
        </p:txBody>
      </p:sp>
      <p:sp>
        <p:nvSpPr>
          <p:cNvPr id="538" name="Google Shape;538;p77"/>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understand why we might want to represent set membership using bitwise operators, take a moment to consider how you might accomplish the same thing using a different technique.</a:t>
            </a:r>
            <a:endParaRPr/>
          </a:p>
          <a:p>
            <a:pPr indent="0" lvl="0" marL="0" rtl="0" algn="l">
              <a:spcBef>
                <a:spcPts val="1600"/>
              </a:spcBef>
              <a:spcAft>
                <a:spcPts val="0"/>
              </a:spcAft>
              <a:buNone/>
            </a:pPr>
            <a:r>
              <a:rPr lang="en"/>
              <a:t>Perhaps:</a:t>
            </a:r>
            <a:endParaRPr/>
          </a:p>
          <a:p>
            <a:pPr indent="-311150" lvl="0" marL="457200" rtl="0" algn="l">
              <a:spcBef>
                <a:spcPts val="1600"/>
              </a:spcBef>
              <a:spcAft>
                <a:spcPts val="0"/>
              </a:spcAft>
              <a:buSzPts val="1300"/>
              <a:buChar char="●"/>
            </a:pPr>
            <a:r>
              <a:rPr lang="en"/>
              <a:t>an array boolean values?</a:t>
            </a:r>
            <a:endParaRPr/>
          </a:p>
          <a:p>
            <a:pPr indent="-311150" lvl="0" marL="457200" rtl="0" algn="l">
              <a:spcBef>
                <a:spcPts val="0"/>
              </a:spcBef>
              <a:spcAft>
                <a:spcPts val="0"/>
              </a:spcAft>
              <a:buSzPts val="1300"/>
              <a:buChar char="●"/>
            </a:pPr>
            <a:r>
              <a:rPr lang="en"/>
              <a:t>a linked list of integer data with each node holding the number of the set element that is in the set?</a:t>
            </a:r>
            <a:endParaRPr/>
          </a:p>
          <a:p>
            <a:pPr indent="0" lvl="0" marL="0" rtl="0" algn="l">
              <a:spcBef>
                <a:spcPts val="1600"/>
              </a:spcBef>
              <a:spcAft>
                <a:spcPts val="1600"/>
              </a:spcAft>
              <a:buNone/>
            </a:pPr>
            <a:r>
              <a:t/>
            </a:r>
            <a:endParaRPr/>
          </a:p>
        </p:txBody>
      </p:sp>
      <p:sp>
        <p:nvSpPr>
          <p:cNvPr id="539" name="Google Shape;539;p77"/>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using these approaches how you would perform: </a:t>
            </a:r>
            <a:endParaRPr/>
          </a:p>
          <a:p>
            <a:pPr indent="-311150" lvl="0" marL="457200" rtl="0" algn="l">
              <a:spcBef>
                <a:spcPts val="1600"/>
              </a:spcBef>
              <a:spcAft>
                <a:spcPts val="0"/>
              </a:spcAft>
              <a:buSzPts val="1300"/>
              <a:buChar char="●"/>
            </a:pPr>
            <a:r>
              <a:rPr lang="en"/>
              <a:t>clearing a set</a:t>
            </a:r>
            <a:endParaRPr/>
          </a:p>
          <a:p>
            <a:pPr indent="-311150" lvl="0" marL="457200" rtl="0" algn="l">
              <a:spcBef>
                <a:spcPts val="0"/>
              </a:spcBef>
              <a:spcAft>
                <a:spcPts val="0"/>
              </a:spcAft>
              <a:buSzPts val="1300"/>
              <a:buChar char="●"/>
            </a:pPr>
            <a:r>
              <a:rPr lang="en"/>
              <a:t>union of two sets</a:t>
            </a:r>
            <a:endParaRPr/>
          </a:p>
          <a:p>
            <a:pPr indent="-311150" lvl="0" marL="457200" rtl="0" algn="l">
              <a:spcBef>
                <a:spcPts val="0"/>
              </a:spcBef>
              <a:spcAft>
                <a:spcPts val="0"/>
              </a:spcAft>
              <a:buSzPts val="1300"/>
              <a:buChar char="●"/>
            </a:pPr>
            <a:r>
              <a:rPr lang="en"/>
              <a:t>intersection of two sets</a:t>
            </a:r>
            <a:endParaRPr/>
          </a:p>
          <a:p>
            <a:pPr indent="-311150" lvl="0" marL="457200" rtl="0" algn="l">
              <a:spcBef>
                <a:spcPts val="0"/>
              </a:spcBef>
              <a:spcAft>
                <a:spcPts val="0"/>
              </a:spcAft>
              <a:buSzPts val="1300"/>
              <a:buChar char="●"/>
            </a:pPr>
            <a:r>
              <a:rPr lang="en"/>
              <a:t>difference of two sets</a:t>
            </a:r>
            <a:endParaRPr/>
          </a:p>
          <a:p>
            <a:pPr indent="-311150" lvl="0" marL="457200" rtl="0" algn="l">
              <a:spcBef>
                <a:spcPts val="0"/>
              </a:spcBef>
              <a:spcAft>
                <a:spcPts val="0"/>
              </a:spcAft>
              <a:buSzPts val="1300"/>
              <a:buChar char="●"/>
            </a:pPr>
            <a:r>
              <a:rPr lang="en"/>
              <a:t>adding an element to a set</a:t>
            </a:r>
            <a:endParaRPr/>
          </a:p>
          <a:p>
            <a:pPr indent="-311150" lvl="0" marL="457200" rtl="0" algn="l">
              <a:spcBef>
                <a:spcPts val="0"/>
              </a:spcBef>
              <a:spcAft>
                <a:spcPts val="0"/>
              </a:spcAft>
              <a:buSzPts val="1300"/>
              <a:buChar char="●"/>
            </a:pPr>
            <a:r>
              <a:rPr lang="en"/>
              <a:t>deleting an element from a set</a:t>
            </a:r>
            <a:endParaRPr/>
          </a:p>
          <a:p>
            <a:pPr indent="-311150" lvl="0" marL="457200" rtl="0" algn="l">
              <a:spcBef>
                <a:spcPts val="0"/>
              </a:spcBef>
              <a:spcAft>
                <a:spcPts val="0"/>
              </a:spcAft>
              <a:buSzPts val="1300"/>
              <a:buChar char="●"/>
            </a:pPr>
            <a:r>
              <a:rPr lang="en"/>
              <a:t>checking to see if an element is a member of a set ...</a:t>
            </a:r>
            <a:endParaRPr/>
          </a:p>
          <a:p>
            <a:pPr indent="0" lvl="0" marL="0" rtl="0" algn="l">
              <a:spcBef>
                <a:spcPts val="1600"/>
              </a:spcBef>
              <a:spcAft>
                <a:spcPts val="0"/>
              </a:spcAft>
              <a:buNone/>
            </a:pPr>
            <a:r>
              <a:rPr lang="en"/>
              <a:t>(LOTS OF LOOPS!)</a:t>
            </a:r>
            <a:endParaRPr/>
          </a:p>
          <a:p>
            <a:pPr indent="0" lvl="0" marL="0" rtl="0" algn="l">
              <a:spcBef>
                <a:spcPts val="1600"/>
              </a:spcBef>
              <a:spcAft>
                <a:spcPts val="16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8"/>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Bit String to Represent a Set (Clear, Union, Add)</a:t>
            </a:r>
            <a:endParaRPr/>
          </a:p>
        </p:txBody>
      </p:sp>
      <p:sp>
        <p:nvSpPr>
          <p:cNvPr id="545" name="Google Shape;545;p78"/>
          <p:cNvSpPr txBox="1"/>
          <p:nvPr>
            <p:ph idx="1" type="body"/>
          </p:nvPr>
        </p:nvSpPr>
        <p:spPr>
          <a:xfrm>
            <a:off x="611325" y="1391575"/>
            <a:ext cx="39204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long a, b, c;  // a,b,c are 64-bit integers</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a:t>To </a:t>
            </a:r>
            <a:r>
              <a:rPr b="1" lang="en"/>
              <a:t>clear</a:t>
            </a:r>
            <a:r>
              <a:rPr lang="en"/>
              <a:t> (empty) a set we simply fill with 0's:</a:t>
            </a:r>
            <a:endParaRPr/>
          </a:p>
          <a:p>
            <a:pPr indent="0" lvl="0" marL="0" rtl="0" algn="l">
              <a:spcBef>
                <a:spcPts val="1600"/>
              </a:spcBef>
              <a:spcAft>
                <a:spcPts val="0"/>
              </a:spcAft>
              <a:buNone/>
            </a:pPr>
            <a:r>
              <a:rPr lang="en"/>
              <a:t>	a= 0;</a:t>
            </a:r>
            <a:endParaRPr/>
          </a:p>
          <a:p>
            <a:pPr indent="0" lvl="0" marL="0" rtl="0" algn="l">
              <a:spcBef>
                <a:spcPts val="1600"/>
              </a:spcBef>
              <a:spcAft>
                <a:spcPts val="0"/>
              </a:spcAft>
              <a:buNone/>
            </a:pPr>
            <a:r>
              <a:rPr lang="en"/>
              <a:t>To perform the </a:t>
            </a:r>
            <a:r>
              <a:rPr b="1" lang="en"/>
              <a:t>union</a:t>
            </a:r>
            <a:r>
              <a:rPr lang="en"/>
              <a:t> of two sets (c = a UNION b) we simply perform a bit-wise OR:</a:t>
            </a:r>
            <a:endParaRPr/>
          </a:p>
          <a:p>
            <a:pPr indent="0" lvl="0" marL="0" rtl="0" algn="l">
              <a:spcBef>
                <a:spcPts val="1600"/>
              </a:spcBef>
              <a:spcAft>
                <a:spcPts val="0"/>
              </a:spcAft>
              <a:buNone/>
            </a:pPr>
            <a:r>
              <a:rPr lang="en"/>
              <a:t>	c= a | b;</a:t>
            </a:r>
            <a:endParaRPr/>
          </a:p>
          <a:p>
            <a:pPr indent="0" lvl="0" marL="0" rtl="0" algn="l">
              <a:spcBef>
                <a:spcPts val="0"/>
              </a:spcBef>
              <a:spcAft>
                <a:spcPts val="0"/>
              </a:spcAft>
              <a:buNone/>
            </a:pPr>
            <a:r>
              <a:rPr lang="en"/>
              <a:t>	</a:t>
            </a:r>
            <a:endParaRPr/>
          </a:p>
        </p:txBody>
      </p:sp>
      <p:sp>
        <p:nvSpPr>
          <p:cNvPr id="546" name="Google Shape;546;p78"/>
          <p:cNvSpPr txBox="1"/>
          <p:nvPr>
            <p:ph idx="2" type="body"/>
          </p:nvPr>
        </p:nvSpPr>
        <p:spPr>
          <a:xfrm>
            <a:off x="4643600" y="1391575"/>
            <a:ext cx="40836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t>
            </a:r>
            <a:r>
              <a:rPr b="1" lang="en"/>
              <a:t>add</a:t>
            </a:r>
            <a:r>
              <a:rPr lang="en"/>
              <a:t> an element to an existing set (add element 22 to the set "a") we first create a simple set containing only the element 22. Then we perform a union with "a" and the simple set we just created:</a:t>
            </a:r>
            <a:endParaRPr/>
          </a:p>
          <a:p>
            <a:pPr indent="0" lvl="0" marL="0" rtl="0" algn="l">
              <a:spcBef>
                <a:spcPts val="1600"/>
              </a:spcBef>
              <a:spcAft>
                <a:spcPts val="0"/>
              </a:spcAft>
              <a:buNone/>
            </a:pPr>
            <a:r>
              <a:rPr lang="en"/>
              <a:t>	b= 1 &lt;&lt; 22;              // 0000...01 shifted left 22</a:t>
            </a:r>
            <a:endParaRPr/>
          </a:p>
          <a:p>
            <a:pPr indent="0" lvl="0" marL="0" rtl="0" algn="l">
              <a:spcBef>
                <a:spcPts val="0"/>
              </a:spcBef>
              <a:spcAft>
                <a:spcPts val="0"/>
              </a:spcAft>
              <a:buNone/>
            </a:pPr>
            <a:r>
              <a:rPr lang="en"/>
              <a:t>	a= a | b;                     // add 22 to a</a:t>
            </a:r>
            <a:endParaRPr/>
          </a:p>
          <a:p>
            <a:pPr indent="0" lvl="0" marL="0" rtl="0" algn="l">
              <a:spcBef>
                <a:spcPts val="0"/>
              </a:spcBef>
              <a:spcAft>
                <a:spcPts val="0"/>
              </a:spcAft>
              <a:buNone/>
            </a:pPr>
            <a:r>
              <a:rPr lang="en"/>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Bit String to Represent a Set (Exercises)</a:t>
            </a:r>
            <a:endParaRPr/>
          </a:p>
        </p:txBody>
      </p:sp>
      <p:sp>
        <p:nvSpPr>
          <p:cNvPr id="552" name="Google Shape;552;p79"/>
          <p:cNvSpPr txBox="1"/>
          <p:nvPr>
            <p:ph idx="1" type="body"/>
          </p:nvPr>
        </p:nvSpPr>
        <p:spPr>
          <a:xfrm>
            <a:off x="7977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Exercises:</a:t>
            </a:r>
            <a:endParaRPr b="1"/>
          </a:p>
          <a:p>
            <a:pPr indent="0" lvl="0" marL="0" rtl="0" algn="l">
              <a:spcBef>
                <a:spcPts val="0"/>
              </a:spcBef>
              <a:spcAft>
                <a:spcPts val="0"/>
              </a:spcAft>
              <a:buNone/>
            </a:pPr>
            <a:r>
              <a:rPr lang="en"/>
              <a:t>Write a Java program that will create two sets (a and b):</a:t>
            </a:r>
            <a:endParaRPr/>
          </a:p>
          <a:p>
            <a:pPr indent="-311150" lvl="0" marL="457200" rtl="0" algn="l">
              <a:spcBef>
                <a:spcPts val="0"/>
              </a:spcBef>
              <a:spcAft>
                <a:spcPts val="0"/>
              </a:spcAft>
              <a:buSzPts val="1300"/>
              <a:buAutoNum type="arabicPeriod"/>
            </a:pPr>
            <a:r>
              <a:rPr lang="en"/>
              <a:t>Write commands that will put elements 1, 3, 4, 5, 8, 12, 22 into the set a.</a:t>
            </a:r>
            <a:endParaRPr/>
          </a:p>
          <a:p>
            <a:pPr indent="-311150" lvl="0" marL="457200" rtl="0" algn="l">
              <a:spcBef>
                <a:spcPts val="0"/>
              </a:spcBef>
              <a:spcAft>
                <a:spcPts val="0"/>
              </a:spcAft>
              <a:buSzPts val="1300"/>
              <a:buAutoNum type="arabicPeriod"/>
            </a:pPr>
            <a:r>
              <a:rPr lang="en"/>
              <a:t>Write commands that will put elements 2, 3, 6, 8, 10, 12 into set b.</a:t>
            </a:r>
            <a:endParaRPr/>
          </a:p>
          <a:p>
            <a:pPr indent="-311150" lvl="0" marL="457200" rtl="0" algn="l">
              <a:spcBef>
                <a:spcPts val="0"/>
              </a:spcBef>
              <a:spcAft>
                <a:spcPts val="0"/>
              </a:spcAft>
              <a:buSzPts val="1300"/>
              <a:buAutoNum type="arabicPeriod"/>
            </a:pPr>
            <a:r>
              <a:rPr lang="en"/>
              <a:t>Write a command to do this:                                  c = a INTERSECTION b</a:t>
            </a:r>
            <a:endParaRPr/>
          </a:p>
          <a:p>
            <a:pPr indent="-311150" lvl="0" marL="457200" rtl="0" algn="l">
              <a:spcBef>
                <a:spcPts val="0"/>
              </a:spcBef>
              <a:spcAft>
                <a:spcPts val="0"/>
              </a:spcAft>
              <a:buSzPts val="1300"/>
              <a:buAutoNum type="arabicPeriod"/>
            </a:pPr>
            <a:r>
              <a:rPr lang="en"/>
              <a:t>Write commands to perform: remove element 22 from the set "a". </a:t>
            </a:r>
            <a:endParaRPr/>
          </a:p>
          <a:p>
            <a:pPr indent="-311150" lvl="0" marL="457200" rtl="0" algn="l">
              <a:spcBef>
                <a:spcPts val="0"/>
              </a:spcBef>
              <a:spcAft>
                <a:spcPts val="0"/>
              </a:spcAft>
              <a:buSzPts val="1300"/>
              <a:buAutoNum type="arabicPeriod"/>
            </a:pPr>
            <a:r>
              <a:rPr lang="en"/>
              <a:t>How will you know if your commands work?</a:t>
            </a:r>
            <a:endParaRPr/>
          </a:p>
        </p:txBody>
      </p:sp>
      <p:sp>
        <p:nvSpPr>
          <p:cNvPr id="553" name="Google Shape;553;p79"/>
          <p:cNvSpPr txBox="1"/>
          <p:nvPr>
            <p:ph idx="2" type="body"/>
          </p:nvPr>
        </p:nvSpPr>
        <p:spPr>
          <a:xfrm>
            <a:off x="4643600" y="1391575"/>
            <a:ext cx="40836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Hints for exercises:</a:t>
            </a:r>
            <a:endParaRPr b="1"/>
          </a:p>
          <a:p>
            <a:pPr indent="-311150" lvl="0" marL="457200" rtl="0" algn="l">
              <a:spcBef>
                <a:spcPts val="0"/>
              </a:spcBef>
              <a:spcAft>
                <a:spcPts val="0"/>
              </a:spcAft>
              <a:buSzPts val="1300"/>
              <a:buAutoNum type="arabicPeriod"/>
            </a:pPr>
            <a:r>
              <a:rPr lang="en"/>
              <a:t>HINT: Steps 1 and 2 are simply repeating information from the previous slide.</a:t>
            </a:r>
            <a:endParaRPr/>
          </a:p>
          <a:p>
            <a:pPr indent="-311150" lvl="0" marL="457200" rtl="0" algn="l">
              <a:spcBef>
                <a:spcPts val="0"/>
              </a:spcBef>
              <a:spcAft>
                <a:spcPts val="0"/>
              </a:spcAft>
              <a:buSzPts val="1300"/>
              <a:buAutoNum type="arabicPeriod"/>
            </a:pPr>
            <a:r>
              <a:rPr lang="en"/>
              <a:t>HINT: Step 3 is easy.</a:t>
            </a:r>
            <a:endParaRPr/>
          </a:p>
          <a:p>
            <a:pPr indent="-311150" lvl="0" marL="457200" rtl="0" algn="l">
              <a:spcBef>
                <a:spcPts val="0"/>
              </a:spcBef>
              <a:spcAft>
                <a:spcPts val="0"/>
              </a:spcAft>
              <a:buSzPts val="1300"/>
              <a:buAutoNum type="arabicPeriod"/>
            </a:pPr>
            <a:r>
              <a:rPr lang="en"/>
              <a:t>HINT: Step 4 requires combining a couple of ideas</a:t>
            </a:r>
            <a:endParaRPr/>
          </a:p>
          <a:p>
            <a:pPr indent="-298450" lvl="1" marL="914400" rtl="0" algn="l">
              <a:spcBef>
                <a:spcPts val="0"/>
              </a:spcBef>
              <a:spcAft>
                <a:spcPts val="0"/>
              </a:spcAft>
              <a:buSzPts val="1100"/>
              <a:buAutoNum type="alphaLcPeriod"/>
            </a:pPr>
            <a:r>
              <a:rPr lang="en"/>
              <a:t>think about how we added 22 to the set</a:t>
            </a:r>
            <a:endParaRPr/>
          </a:p>
          <a:p>
            <a:pPr indent="-298450" lvl="1" marL="914400" rtl="0" algn="l">
              <a:spcBef>
                <a:spcPts val="0"/>
              </a:spcBef>
              <a:spcAft>
                <a:spcPts val="0"/>
              </a:spcAft>
              <a:buSzPts val="1100"/>
              <a:buAutoNum type="alphaLcPeriod"/>
            </a:pPr>
            <a:r>
              <a:rPr lang="en"/>
              <a:t>to remove we need to create a bit string that looks like this: 111...1011...1 (ie., it has 1's everywhere except for a 0 in slot 22. (I used complement as part of this step)</a:t>
            </a:r>
            <a:endParaRPr/>
          </a:p>
          <a:p>
            <a:pPr indent="-298450" lvl="1" marL="914400" rtl="0" algn="l">
              <a:spcBef>
                <a:spcPts val="0"/>
              </a:spcBef>
              <a:spcAft>
                <a:spcPts val="0"/>
              </a:spcAft>
              <a:buSzPts val="1100"/>
              <a:buAutoNum type="alphaLcPeriod"/>
            </a:pPr>
            <a:r>
              <a:rPr lang="en"/>
              <a:t>then use intersection</a:t>
            </a:r>
            <a:endParaRPr/>
          </a:p>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Bit String to Represent a Set (Solution to Exercises)</a:t>
            </a:r>
            <a:endParaRPr/>
          </a:p>
        </p:txBody>
      </p:sp>
      <p:sp>
        <p:nvSpPr>
          <p:cNvPr id="559" name="Google Shape;559;p80"/>
          <p:cNvSpPr txBox="1"/>
          <p:nvPr>
            <p:ph idx="1" type="body"/>
          </p:nvPr>
        </p:nvSpPr>
        <p:spPr>
          <a:xfrm>
            <a:off x="484850" y="1391575"/>
            <a:ext cx="42231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 I wrote a helper function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public static long add(long set, long elem)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return set | (1 &lt;&lt; elem);</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clear a and b</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long a= 0, b= 0, c;</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add 1,3,4,5,8,12,22 to a</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add(a,3);</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add(a,4);</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add(a,5);</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add(a,8);</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add(a,12);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add(a,22);</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p:txBody>
      </p:sp>
      <p:sp>
        <p:nvSpPr>
          <p:cNvPr id="560" name="Google Shape;560;p80"/>
          <p:cNvSpPr txBox="1"/>
          <p:nvPr>
            <p:ph idx="2" type="body"/>
          </p:nvPr>
        </p:nvSpPr>
        <p:spPr>
          <a:xfrm>
            <a:off x="4869450" y="1391575"/>
            <a:ext cx="40752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 do same kind of stuff for b (omitted)</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c = a INTERSECTION b</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c= a &amp; b;</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remove 22 from a:</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1 &lt;&lt; 22  = 00000000100000 (1 is in slot 22)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~(1&lt;&lt;22) = 11111111011111 (0 is in slot 22)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c= ~(1 &lt;&lt; 22);</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 a &amp; c;</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Ideas for testing: print a and b</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Use decimal to binary converter to check</a:t>
            </a:r>
            <a:endParaRPr sz="1100">
              <a:latin typeface="Courier New"/>
              <a:ea typeface="Courier New"/>
              <a:cs typeface="Courier New"/>
              <a:sym typeface="Courier New"/>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Bit String to Represent a Set (Set Membership)</a:t>
            </a:r>
            <a:endParaRPr/>
          </a:p>
        </p:txBody>
      </p:sp>
      <p:sp>
        <p:nvSpPr>
          <p:cNvPr id="566" name="Google Shape;566;p81"/>
          <p:cNvSpPr txBox="1"/>
          <p:nvPr>
            <p:ph idx="1" type="body"/>
          </p:nvPr>
        </p:nvSpPr>
        <p:spPr>
          <a:xfrm>
            <a:off x="757425" y="1391575"/>
            <a:ext cx="31002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Suppose we want to find out whether a particular element is a member of the set "a". In this case, instead of assuming a hard-coded value (say 22), we will assume we have an integer "n" that holds the number we want to look for.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sp>
        <p:nvSpPr>
          <p:cNvPr id="567" name="Google Shape;567;p81"/>
          <p:cNvSpPr txBox="1"/>
          <p:nvPr>
            <p:ph idx="2" type="body"/>
          </p:nvPr>
        </p:nvSpPr>
        <p:spPr>
          <a:xfrm>
            <a:off x="4363550" y="1391575"/>
            <a:ext cx="45741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urier New"/>
                <a:ea typeface="Courier New"/>
                <a:cs typeface="Courier New"/>
                <a:sym typeface="Courier New"/>
              </a:rPr>
              <a:t>b= 1L &lt;&lt; n;</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if ((a &amp; b) == 0)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System.out.println(n + " is NOT in the set!");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else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System.out.println(n + " is in the set!");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t>
            </a:r>
            <a:endParaRPr sz="1100">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Solution to 1 + 2 + ... + n</a:t>
            </a:r>
            <a:endParaRPr/>
          </a:p>
        </p:txBody>
      </p:sp>
      <p:sp>
        <p:nvSpPr>
          <p:cNvPr id="127" name="Google Shape;127;p19"/>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one approach:</a:t>
            </a:r>
            <a:endParaRPr/>
          </a:p>
          <a:p>
            <a:pPr indent="0" lvl="0" marL="0" rtl="0" algn="l">
              <a:spcBef>
                <a:spcPts val="1600"/>
              </a:spcBef>
              <a:spcAft>
                <a:spcPts val="0"/>
              </a:spcAft>
              <a:buNone/>
            </a:pPr>
            <a:r>
              <a:rPr lang="en" sz="1100">
                <a:latin typeface="Courier New"/>
                <a:ea typeface="Courier New"/>
                <a:cs typeface="Courier New"/>
                <a:sym typeface="Courier New"/>
              </a:rPr>
              <a:t>read n</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sum = 0</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for i = 1 to n do</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sum = sum + i</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endfor</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print sum</a:t>
            </a:r>
            <a:endParaRPr sz="1100">
              <a:latin typeface="Courier New"/>
              <a:ea typeface="Courier New"/>
              <a:cs typeface="Courier New"/>
              <a:sym typeface="Courier New"/>
            </a:endParaRPr>
          </a:p>
          <a:p>
            <a:pPr indent="0" lvl="0" marL="0" rtl="0" algn="l">
              <a:spcBef>
                <a:spcPts val="0"/>
              </a:spcBef>
              <a:spcAft>
                <a:spcPts val="0"/>
              </a:spcAft>
              <a:buNone/>
            </a:pPr>
            <a:r>
              <a:t/>
            </a:r>
            <a:endParaRPr/>
          </a:p>
          <a:p>
            <a:pPr indent="0" lvl="0" marL="0" rtl="0" algn="l">
              <a:spcBef>
                <a:spcPts val="0"/>
              </a:spcBef>
              <a:spcAft>
                <a:spcPts val="0"/>
              </a:spcAft>
              <a:buNone/>
            </a:pPr>
            <a:r>
              <a:rPr lang="en"/>
              <a:t>To analyze the complexity of our solution we need to count how many steps. In this case, the number of steps clearly depends on the input (n). So let's count ...</a:t>
            </a:r>
            <a:endParaRPr/>
          </a:p>
        </p:txBody>
      </p:sp>
      <p:sp>
        <p:nvSpPr>
          <p:cNvPr id="128" name="Google Shape;128;p19"/>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two statements before the loop and one after so that's 3 steps.</a:t>
            </a:r>
            <a:endParaRPr/>
          </a:p>
          <a:p>
            <a:pPr indent="0" lvl="0" marL="0" rtl="0" algn="l">
              <a:spcBef>
                <a:spcPts val="1600"/>
              </a:spcBef>
              <a:spcAft>
                <a:spcPts val="0"/>
              </a:spcAft>
              <a:buNone/>
            </a:pPr>
            <a:r>
              <a:rPr lang="en"/>
              <a:t>Inside the for loop we add i to the variable sum n total times, so that is n steps.</a:t>
            </a:r>
            <a:endParaRPr/>
          </a:p>
          <a:p>
            <a:pPr indent="0" lvl="0" marL="0" rtl="0" algn="l">
              <a:spcBef>
                <a:spcPts val="1600"/>
              </a:spcBef>
              <a:spcAft>
                <a:spcPts val="1600"/>
              </a:spcAft>
              <a:buNone/>
            </a:pPr>
            <a:r>
              <a:rPr lang="en"/>
              <a:t>The for-loop itself actually does a good bit of work. We have to evaluate it n+1 times (so we know it is time to stop) and you could argue that it does multiple things (comparison, adding one to a counter, etc.) For now, let's just count it as n+1 steps. So our total number of steps is: 2n+4.</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2"/>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More Exercise with Bit Strings</a:t>
            </a:r>
            <a:endParaRPr/>
          </a:p>
        </p:txBody>
      </p:sp>
      <p:sp>
        <p:nvSpPr>
          <p:cNvPr id="573" name="Google Shape;573;p82"/>
          <p:cNvSpPr txBox="1"/>
          <p:nvPr>
            <p:ph idx="1" type="body"/>
          </p:nvPr>
        </p:nvSpPr>
        <p:spPr>
          <a:xfrm>
            <a:off x="729325" y="1391475"/>
            <a:ext cx="32406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Exercise:</a:t>
            </a:r>
            <a:endParaRPr b="1"/>
          </a:p>
          <a:p>
            <a:pPr indent="0" lvl="0" marL="0" rtl="0" algn="l">
              <a:spcBef>
                <a:spcPts val="1600"/>
              </a:spcBef>
              <a:spcAft>
                <a:spcPts val="0"/>
              </a:spcAft>
              <a:buNone/>
            </a:pPr>
            <a:r>
              <a:rPr lang="en"/>
              <a:t>Write a Java method called displaySet that accepts a set (of type long) as a parameter and will print out the numbers of the elements in the set.</a:t>
            </a:r>
            <a:endParaRPr/>
          </a:p>
          <a:p>
            <a:pPr indent="0" lvl="0" marL="0" rtl="0" algn="l">
              <a:spcBef>
                <a:spcPts val="1600"/>
              </a:spcBef>
              <a:spcAft>
                <a:spcPts val="1600"/>
              </a:spcAft>
              <a:buNone/>
            </a:pPr>
            <a:r>
              <a:rPr lang="en"/>
              <a:t>HINT: You can start with 1 and keep shifting left by 1 checking for membership ... OR ... you can shift the set elements to the right looking at the least significant position and keep a counter.</a:t>
            </a:r>
            <a:endParaRPr/>
          </a:p>
        </p:txBody>
      </p:sp>
      <p:sp>
        <p:nvSpPr>
          <p:cNvPr id="574" name="Google Shape;574;p82"/>
          <p:cNvSpPr txBox="1"/>
          <p:nvPr>
            <p:ph idx="2" type="body"/>
          </p:nvPr>
        </p:nvSpPr>
        <p:spPr>
          <a:xfrm>
            <a:off x="4082475" y="1391575"/>
            <a:ext cx="4497000" cy="37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Solution(s):</a:t>
            </a:r>
            <a:endParaRPr b="1"/>
          </a:p>
          <a:p>
            <a:pPr indent="0" lvl="0" marL="0" rtl="0" algn="l">
              <a:spcBef>
                <a:spcPts val="0"/>
              </a:spcBef>
              <a:spcAft>
                <a:spcPts val="0"/>
              </a:spcAft>
              <a:buNone/>
            </a:pPr>
            <a:r>
              <a:rPr lang="en" sz="1100">
                <a:latin typeface="Courier New"/>
                <a:ea typeface="Courier New"/>
                <a:cs typeface="Courier New"/>
                <a:sym typeface="Courier New"/>
              </a:rPr>
              <a:t>public static void displaySet(long set)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for (int i=0; i&lt;64; i++)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if ((set &amp; (1L &lt;&lt; i)) != 0) {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System.out.println(i);</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public static void displaySet2(long set)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int n= 0;</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do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if ((set &amp; 1)!= 0)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System.out.println(n);</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set= set &gt;&gt;&gt; 1;</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n++;</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   } while (set != 0);</a:t>
            </a:r>
            <a:endParaRPr sz="1100">
              <a:latin typeface="Courier New"/>
              <a:ea typeface="Courier New"/>
              <a:cs typeface="Courier New"/>
              <a:sym typeface="Courier New"/>
            </a:endParaRPr>
          </a:p>
          <a:p>
            <a:pPr indent="0" lvl="0" marL="0" rtl="0" algn="l">
              <a:spcBef>
                <a:spcPts val="0"/>
              </a:spcBef>
              <a:spcAft>
                <a:spcPts val="0"/>
              </a:spcAft>
              <a:buNone/>
            </a:pPr>
            <a:r>
              <a:rPr lang="en" sz="1100">
                <a:latin typeface="Courier New"/>
                <a:ea typeface="Courier New"/>
                <a:cs typeface="Courier New"/>
                <a:sym typeface="Courier New"/>
              </a:rPr>
              <a:t>}</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Complexity of Our Algorithm</a:t>
            </a:r>
            <a:endParaRPr/>
          </a:p>
        </p:txBody>
      </p:sp>
      <p:sp>
        <p:nvSpPr>
          <p:cNvPr id="134" name="Google Shape;134;p20"/>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one interpretation we have our solution to 1 + 2 + ... + n as requiring 2n+4. If we insist that the for loop does a compare, a branch, and adds one to a variable then you can add 2(n+1) to that giving a 4n+5 number of steps.</a:t>
            </a:r>
            <a:endParaRPr/>
          </a:p>
          <a:p>
            <a:pPr indent="0" lvl="0" marL="0" rtl="0" algn="l">
              <a:spcBef>
                <a:spcPts val="1600"/>
              </a:spcBef>
              <a:spcAft>
                <a:spcPts val="0"/>
              </a:spcAft>
              <a:buNone/>
            </a:pPr>
            <a:r>
              <a:rPr lang="en"/>
              <a:t>Or, if we evaluate the algorithm in assembly language we can get a more accurate count of the actual steps being performed ....</a:t>
            </a:r>
            <a:endParaRPr/>
          </a:p>
          <a:p>
            <a:pPr indent="0" lvl="0" marL="0" rtl="0" algn="l">
              <a:spcBef>
                <a:spcPts val="1600"/>
              </a:spcBef>
              <a:spcAft>
                <a:spcPts val="1600"/>
              </a:spcAft>
              <a:buNone/>
            </a:pPr>
            <a:r>
              <a:rPr lang="en"/>
              <a:t>So, what is "the answer"?</a:t>
            </a:r>
            <a:endParaRPr/>
          </a:p>
        </p:txBody>
      </p:sp>
      <p:sp>
        <p:nvSpPr>
          <p:cNvPr id="135" name="Google Shape;135;p20"/>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particular case we don't really care whether it is 2n+4 or 4n+5 because those are both considered to be the "same" when we do "asymptotic" analysis which asks the question: "What happens when n get really, really big?"</a:t>
            </a:r>
            <a:endParaRPr/>
          </a:p>
          <a:p>
            <a:pPr indent="0" lvl="0" marL="0" rtl="0" algn="l">
              <a:spcBef>
                <a:spcPts val="1600"/>
              </a:spcBef>
              <a:spcAft>
                <a:spcPts val="0"/>
              </a:spcAft>
              <a:buNone/>
            </a:pPr>
            <a:r>
              <a:rPr lang="en"/>
              <a:t>When n gets huge the +5 vs +2 doesn't really matter much ... and even the 4n vs 2n seems to fade in significance in the light of the enormous value of n. We say that n is the dominant term and we express our answer using "big-oh" notation:</a:t>
            </a:r>
            <a:endParaRPr/>
          </a:p>
          <a:p>
            <a:pPr indent="0" lvl="0" marL="0" rtl="0" algn="ctr">
              <a:spcBef>
                <a:spcPts val="1600"/>
              </a:spcBef>
              <a:spcAft>
                <a:spcPts val="1600"/>
              </a:spcAft>
              <a:buNone/>
            </a:pPr>
            <a:r>
              <a:rPr lang="en" sz="2300"/>
              <a:t>O(n)</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7800" y="5719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"Big-Oh"</a:t>
            </a:r>
            <a:endParaRPr/>
          </a:p>
        </p:txBody>
      </p:sp>
      <p:sp>
        <p:nvSpPr>
          <p:cNvPr id="141" name="Google Shape;141;p21"/>
          <p:cNvSpPr txBox="1"/>
          <p:nvPr>
            <p:ph idx="1" type="body"/>
          </p:nvPr>
        </p:nvSpPr>
        <p:spPr>
          <a:xfrm>
            <a:off x="729325" y="13914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mysterious big-oh function has a precise mathematical definition which we'll investigate later, but for now just know that when we apply it, it will strip away constants and lower order terms and leave us with simply the dominant term!</a:t>
            </a:r>
            <a:endParaRPr/>
          </a:p>
          <a:p>
            <a:pPr indent="0" lvl="0" marL="0" rtl="0" algn="l">
              <a:spcBef>
                <a:spcPts val="1600"/>
              </a:spcBef>
              <a:spcAft>
                <a:spcPts val="0"/>
              </a:spcAft>
              <a:buNone/>
            </a:pPr>
            <a:r>
              <a:rPr lang="en"/>
              <a:t>Let's take advantage of the fact that there is a closed form for the series: 1 + 2 + ... + n. In particular:</a:t>
            </a:r>
            <a:endParaRPr/>
          </a:p>
          <a:p>
            <a:pPr indent="0" lvl="0" marL="0" rtl="0" algn="l">
              <a:spcBef>
                <a:spcPts val="1600"/>
              </a:spcBef>
              <a:spcAft>
                <a:spcPts val="1600"/>
              </a:spcAft>
              <a:buNone/>
            </a:pPr>
            <a:r>
              <a:t/>
            </a:r>
            <a:endParaRPr/>
          </a:p>
        </p:txBody>
      </p:sp>
      <p:sp>
        <p:nvSpPr>
          <p:cNvPr id="142" name="Google Shape;142;p21"/>
          <p:cNvSpPr txBox="1"/>
          <p:nvPr>
            <p:ph idx="2" type="body"/>
          </p:nvPr>
        </p:nvSpPr>
        <p:spPr>
          <a:xfrm>
            <a:off x="4643600" y="1391575"/>
            <a:ext cx="37743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another algorithm to solve this problem might be this:</a:t>
            </a:r>
            <a:endParaRPr/>
          </a:p>
          <a:p>
            <a:pPr indent="0" lvl="0" marL="0" rtl="0" algn="l">
              <a:spcBef>
                <a:spcPts val="1600"/>
              </a:spcBef>
              <a:spcAft>
                <a:spcPts val="0"/>
              </a:spcAft>
              <a:buNone/>
            </a:pPr>
            <a:r>
              <a:rPr lang="en">
                <a:latin typeface="Courier New"/>
                <a:ea typeface="Courier New"/>
                <a:cs typeface="Courier New"/>
                <a:sym typeface="Courier New"/>
              </a:rPr>
              <a:t>read n</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sum = n * (n + 1) / 2</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print sum</a:t>
            </a:r>
            <a:endParaRPr>
              <a:latin typeface="Courier New"/>
              <a:ea typeface="Courier New"/>
              <a:cs typeface="Courier New"/>
              <a:sym typeface="Courier New"/>
            </a:endParaRPr>
          </a:p>
          <a:p>
            <a:pPr indent="0" lvl="0" marL="0" rtl="0" algn="l">
              <a:spcBef>
                <a:spcPts val="1600"/>
              </a:spcBef>
              <a:spcAft>
                <a:spcPts val="1600"/>
              </a:spcAft>
              <a:buNone/>
            </a:pPr>
            <a:r>
              <a:rPr lang="en"/>
              <a:t>When we analyze the complexity of this formula we might count this a 3 steps. Or you might argue that the calculation actually involves 3 operation plus storing a value so it might count as 4 steps on its own and the other two added gives us 6 steps.</a:t>
            </a:r>
            <a:endParaRPr/>
          </a:p>
        </p:txBody>
      </p:sp>
      <p:pic>
        <p:nvPicPr>
          <p:cNvPr descr="1 + 2 + \cdots + n = \frac{n(n+1)}{2}" id="143" name="Google Shape;143;p21" title="MathEquation,#000000"/>
          <p:cNvPicPr preferRelativeResize="0"/>
          <p:nvPr/>
        </p:nvPicPr>
        <p:blipFill>
          <a:blip r:embed="rId3">
            <a:alphaModFix/>
          </a:blip>
          <a:stretch>
            <a:fillRect/>
          </a:stretch>
        </p:blipFill>
        <p:spPr>
          <a:xfrm>
            <a:off x="729325" y="3616325"/>
            <a:ext cx="2949450" cy="47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